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29" r:id="rId3"/>
    <p:sldId id="292" r:id="rId4"/>
    <p:sldId id="316" r:id="rId5"/>
    <p:sldId id="259" r:id="rId6"/>
    <p:sldId id="294" r:id="rId7"/>
    <p:sldId id="295" r:id="rId8"/>
    <p:sldId id="296" r:id="rId9"/>
    <p:sldId id="318" r:id="rId10"/>
    <p:sldId id="319" r:id="rId11"/>
    <p:sldId id="320" r:id="rId12"/>
    <p:sldId id="321" r:id="rId13"/>
    <p:sldId id="322" r:id="rId14"/>
    <p:sldId id="323" r:id="rId15"/>
    <p:sldId id="324" r:id="rId16"/>
    <p:sldId id="325" r:id="rId17"/>
    <p:sldId id="307" r:id="rId18"/>
    <p:sldId id="331" r:id="rId19"/>
    <p:sldId id="309" r:id="rId20"/>
    <p:sldId id="326" r:id="rId21"/>
    <p:sldId id="313" r:id="rId22"/>
    <p:sldId id="314" r:id="rId24"/>
    <p:sldId id="332"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orient="horz" pos="22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714"/>
    <a:srgbClr val="0147E7"/>
    <a:srgbClr val="414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autoAdjust="0"/>
    <p:restoredTop sz="94660"/>
  </p:normalViewPr>
  <p:slideViewPr>
    <p:cSldViewPr snapToGrid="0" showGuides="1">
      <p:cViewPr varScale="1">
        <p:scale>
          <a:sx n="69" d="100"/>
          <a:sy n="69" d="100"/>
        </p:scale>
        <p:origin x="1094" y="62"/>
      </p:cViewPr>
      <p:guideLst>
        <p:guide orient="horz" pos="2205"/>
        <p:guide pos="3840"/>
        <p:guide orient="horz" pos="2228"/>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BC54AB5E-785A-4B09-B5E2-7B990F81CB62}"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CFAC298C-887F-4168-8975-C765E49A7E8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AC298C-887F-4168-8975-C765E49A7E8D}"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6"/>
            <a:ext cx="10515600" cy="20986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8200" y="4076701"/>
            <a:ext cx="10515600" cy="21002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97290"/>
          <p:cNvSpPr>
            <a:spLocks noGrp="1"/>
          </p:cNvSpPr>
          <p:nvPr>
            <p:ph type="dt" sz="half" idx="10"/>
          </p:nvPr>
        </p:nvSpPr>
        <p:spPr/>
        <p:txBody>
          <a:bodyPr/>
          <a:lstStyle>
            <a:lvl1pPr>
              <a:defRPr/>
            </a:lvl1pPr>
          </a:lstStyle>
          <a:p>
            <a:pPr>
              <a:defRPr/>
            </a:pPr>
            <a:endParaRPr lang="zh-CN" altLang="en-US"/>
          </a:p>
        </p:txBody>
      </p:sp>
      <p:sp>
        <p:nvSpPr>
          <p:cNvPr id="6" name="页脚占位符 97291"/>
          <p:cNvSpPr>
            <a:spLocks noGrp="1"/>
          </p:cNvSpPr>
          <p:nvPr>
            <p:ph type="ftr" sz="quarter" idx="11"/>
          </p:nvPr>
        </p:nvSpPr>
        <p:spPr/>
        <p:txBody>
          <a:bodyPr/>
          <a:lstStyle>
            <a:lvl1pPr>
              <a:defRPr/>
            </a:lvl1pPr>
          </a:lstStyle>
          <a:p>
            <a:pPr>
              <a:defRPr/>
            </a:pPr>
            <a:endParaRPr lang="zh-CN"/>
          </a:p>
        </p:txBody>
      </p:sp>
      <p:sp>
        <p:nvSpPr>
          <p:cNvPr id="7" name="灯片编号占位符 97292"/>
          <p:cNvSpPr>
            <a:spLocks noGrp="1"/>
          </p:cNvSpPr>
          <p:nvPr>
            <p:ph type="sldNum" sz="quarter" idx="12"/>
          </p:nvPr>
        </p:nvSpPr>
        <p:spPr/>
        <p:txBody>
          <a:bodyPr/>
          <a:lstStyle>
            <a:lvl1pPr>
              <a:defRPr/>
            </a:lvl1pPr>
          </a:lstStyle>
          <a:p>
            <a:fld id="{A281E8BB-E5F2-4504-A4F6-7328A81E29A3}"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t="775" b="775"/>
          <a:stretch>
            <a:fillRect/>
          </a:stretch>
        </p:blipFill>
        <p:spPr>
          <a:xfrm>
            <a:off x="-71710" y="-40338"/>
            <a:ext cx="12263710" cy="6898337"/>
          </a:xfrm>
          <a:prstGeom prst="rect">
            <a:avLst/>
          </a:prstGeom>
        </p:spPr>
      </p:pic>
      <p:sp>
        <p:nvSpPr>
          <p:cNvPr id="3" name="日期占位符 2"/>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2FE32E-C90F-40ED-840C-64B99E861101}" type="slidenum">
              <a:rPr lang="zh-CN" altLang="en-US" smtClean="0"/>
            </a:fld>
            <a:endParaRPr lang="zh-CN" altLang="en-US"/>
          </a:p>
        </p:txBody>
      </p:sp>
      <p:sp>
        <p:nvSpPr>
          <p:cNvPr id="7" name="矩形 6"/>
          <p:cNvSpPr/>
          <p:nvPr userDrawn="1"/>
        </p:nvSpPr>
        <p:spPr>
          <a:xfrm>
            <a:off x="165100" y="220658"/>
            <a:ext cx="11861800" cy="6416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2" name="标题 1"/>
          <p:cNvSpPr>
            <a:spLocks noGrp="1"/>
          </p:cNvSpPr>
          <p:nvPr>
            <p:ph type="title"/>
          </p:nvPr>
        </p:nvSpPr>
        <p:spPr>
          <a:xfrm>
            <a:off x="1114425" y="466722"/>
            <a:ext cx="10515600" cy="573088"/>
          </a:xfrm>
        </p:spPr>
        <p:txBody>
          <a:bodyPr>
            <a:normAutofit/>
          </a:bodyPr>
          <a:lstStyle>
            <a:lvl1pPr>
              <a:defRPr sz="3200">
                <a:solidFill>
                  <a:srgbClr val="0147E7"/>
                </a:solidFill>
                <a:latin typeface="思源黑体 Heavy" panose="020B0A00000000000000" pitchFamily="34" charset="-122"/>
                <a:ea typeface="思源黑体 Heavy" panose="020B0A00000000000000" pitchFamily="34" charset="-122"/>
              </a:defRPr>
            </a:lvl1pPr>
          </a:lstStyle>
          <a:p>
            <a:r>
              <a:rPr lang="zh-CN" altLang="en-US"/>
              <a:t>单击此处编辑母版标题样式</a:t>
            </a: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376233"/>
            <a:ext cx="630179" cy="75406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F095665-C49B-4D39-B78E-BC2990C5BB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2FE32E-C90F-40ED-840C-64B99E86110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AF095665-C49B-4D39-B78E-BC2990C5BB4F}"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892FE32E-C90F-40ED-840C-64B99E86110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775" b="775"/>
          <a:stretch>
            <a:fillRect/>
          </a:stretch>
        </p:blipFill>
        <p:spPr>
          <a:xfrm>
            <a:off x="-71710" y="-40338"/>
            <a:ext cx="12263710" cy="6898337"/>
          </a:xfrm>
          <a:prstGeom prst="rect">
            <a:avLst/>
          </a:prstGeom>
        </p:spPr>
      </p:pic>
      <p:sp>
        <p:nvSpPr>
          <p:cNvPr id="20" name="文本框 19"/>
          <p:cNvSpPr txBox="1"/>
          <p:nvPr/>
        </p:nvSpPr>
        <p:spPr>
          <a:xfrm>
            <a:off x="9814560" y="6531989"/>
            <a:ext cx="1938390" cy="261610"/>
          </a:xfrm>
          <a:prstGeom prst="rect">
            <a:avLst/>
          </a:prstGeom>
          <a:noFill/>
        </p:spPr>
        <p:txBody>
          <a:bodyPr vert="horz" wrap="square" rtlCol="0">
            <a:spAutoFit/>
          </a:bodyPr>
          <a:lstStyle/>
          <a:p>
            <a:pPr algn="dist"/>
            <a:r>
              <a:rPr lang="zh-CN" altLang="en-US" sz="1100" dirty="0">
                <a:solidFill>
                  <a:schemeClr val="bg1"/>
                </a:solidFill>
                <a:latin typeface="思源黑体 CN Normal" panose="020B0400000000000000" pitchFamily="34" charset="-122"/>
                <a:ea typeface="思源黑体 CN Normal" panose="020B0400000000000000" pitchFamily="34" charset="-122"/>
              </a:rPr>
              <a:t>你我共防</a:t>
            </a:r>
            <a:r>
              <a:rPr lang="en-US" altLang="zh-CN" sz="1100" dirty="0">
                <a:solidFill>
                  <a:schemeClr val="bg1"/>
                </a:solidFill>
                <a:latin typeface="思源黑体 CN Normal" panose="020B0400000000000000" pitchFamily="34" charset="-122"/>
                <a:ea typeface="思源黑体 CN Normal" panose="020B0400000000000000" pitchFamily="34" charset="-122"/>
              </a:rPr>
              <a:t>·</a:t>
            </a:r>
            <a:r>
              <a:rPr lang="zh-CN" altLang="en-US" sz="1100" dirty="0">
                <a:solidFill>
                  <a:schemeClr val="bg1"/>
                </a:solidFill>
                <a:latin typeface="思源黑体 CN Normal" panose="020B0400000000000000" pitchFamily="34" charset="-122"/>
                <a:ea typeface="思源黑体 CN Normal" panose="020B0400000000000000" pitchFamily="34" charset="-122"/>
              </a:rPr>
              <a:t>全民反诈</a:t>
            </a:r>
            <a:endParaRPr lang="zh-CN" altLang="en-US" sz="1100" dirty="0">
              <a:solidFill>
                <a:schemeClr val="bg1"/>
              </a:solidFill>
              <a:latin typeface="思源黑体 CN Normal" panose="020B0400000000000000" pitchFamily="34" charset="-122"/>
              <a:ea typeface="思源黑体 CN Normal" panose="020B0400000000000000" pitchFamily="34" charset="-122"/>
            </a:endParaRPr>
          </a:p>
        </p:txBody>
      </p:sp>
      <p:sp>
        <p:nvSpPr>
          <p:cNvPr id="21" name="文本框 20"/>
          <p:cNvSpPr txBox="1"/>
          <p:nvPr/>
        </p:nvSpPr>
        <p:spPr>
          <a:xfrm>
            <a:off x="1056191" y="153408"/>
            <a:ext cx="5343480" cy="261610"/>
          </a:xfrm>
          <a:prstGeom prst="rect">
            <a:avLst/>
          </a:prstGeom>
          <a:noFill/>
        </p:spPr>
        <p:txBody>
          <a:bodyPr vert="horz" wrap="square" rtlCol="0">
            <a:spAutoFit/>
          </a:bodyPr>
          <a:lstStyle/>
          <a:p>
            <a:pPr algn="dist"/>
            <a:r>
              <a:rPr lang="zh-CN" altLang="en-US" sz="1100" dirty="0">
                <a:solidFill>
                  <a:schemeClr val="bg1"/>
                </a:solidFill>
                <a:latin typeface="思源黑体 CN Normal" panose="020B0400000000000000" pitchFamily="34" charset="-122"/>
                <a:ea typeface="思源黑体 CN Normal" panose="020B0400000000000000" pitchFamily="34" charset="-122"/>
              </a:rPr>
              <a:t>积极加强自我防范意识   共同提高识骗防骗能力</a:t>
            </a:r>
            <a:endParaRPr lang="zh-CN" altLang="en-US" sz="1100" dirty="0">
              <a:solidFill>
                <a:schemeClr val="bg1"/>
              </a:solidFill>
              <a:latin typeface="思源黑体 CN Normal" panose="020B0400000000000000" pitchFamily="34" charset="-122"/>
              <a:ea typeface="思源黑体 CN Normal" panose="020B0400000000000000" pitchFamily="34" charset="-122"/>
            </a:endParaRPr>
          </a:p>
        </p:txBody>
      </p:sp>
      <p:grpSp>
        <p:nvGrpSpPr>
          <p:cNvPr id="40" name="组合 39"/>
          <p:cNvGrpSpPr/>
          <p:nvPr/>
        </p:nvGrpSpPr>
        <p:grpSpPr>
          <a:xfrm>
            <a:off x="2607780" y="721060"/>
            <a:ext cx="6904729" cy="1496855"/>
            <a:chOff x="791470" y="1403399"/>
            <a:chExt cx="6904729" cy="1496855"/>
          </a:xfrm>
        </p:grpSpPr>
        <p:sp>
          <p:nvSpPr>
            <p:cNvPr id="8" name="矩形 7"/>
            <p:cNvSpPr/>
            <p:nvPr/>
          </p:nvSpPr>
          <p:spPr>
            <a:xfrm>
              <a:off x="791470" y="1453704"/>
              <a:ext cx="6904729" cy="1446550"/>
            </a:xfrm>
            <a:prstGeom prst="rect">
              <a:avLst/>
            </a:prstGeom>
            <a:noFill/>
            <a:ln>
              <a:noFill/>
            </a:ln>
          </p:spPr>
          <p:txBody>
            <a:bodyPr wrap="square">
              <a:spAutoFit/>
            </a:bodyPr>
            <a:lstStyle/>
            <a:p>
              <a:pPr algn="dist">
                <a:defRPr/>
              </a:pPr>
              <a:r>
                <a:rPr lang="zh-CN" altLang="zh-CN" sz="8800" b="1" noProof="1">
                  <a:solidFill>
                    <a:srgbClr val="414ACF"/>
                  </a:solidFill>
                  <a:latin typeface="三极春联字体简" panose="00000500000000000000" pitchFamily="2" charset="-122"/>
                  <a:ea typeface="三极春联字体简" panose="00000500000000000000" pitchFamily="2" charset="-122"/>
                </a:rPr>
                <a:t>关注网络安全</a:t>
              </a:r>
              <a:endParaRPr lang="zh-CN" altLang="zh-CN" sz="8800" b="1" noProof="1">
                <a:solidFill>
                  <a:srgbClr val="414ACF"/>
                </a:solidFill>
                <a:latin typeface="三极春联字体简" panose="00000500000000000000" pitchFamily="2" charset="-122"/>
                <a:ea typeface="三极春联字体简" panose="00000500000000000000" pitchFamily="2" charset="-122"/>
              </a:endParaRPr>
            </a:p>
          </p:txBody>
        </p:sp>
        <p:sp>
          <p:nvSpPr>
            <p:cNvPr id="6" name="矩形 5"/>
            <p:cNvSpPr/>
            <p:nvPr/>
          </p:nvSpPr>
          <p:spPr>
            <a:xfrm>
              <a:off x="791470" y="1403399"/>
              <a:ext cx="6904729" cy="1446550"/>
            </a:xfrm>
            <a:prstGeom prst="rect">
              <a:avLst/>
            </a:prstGeom>
            <a:noFill/>
            <a:ln>
              <a:noFill/>
            </a:ln>
          </p:spPr>
          <p:txBody>
            <a:bodyPr wrap="square">
              <a:spAutoFit/>
            </a:bodyPr>
            <a:lstStyle/>
            <a:p>
              <a:pPr algn="dist">
                <a:defRPr/>
              </a:pPr>
              <a:r>
                <a:rPr lang="zh-CN" altLang="zh-CN" sz="88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rPr>
                <a:t>关注网络安全</a:t>
              </a:r>
              <a:endParaRPr lang="zh-CN" altLang="zh-CN" sz="88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endParaRPr>
            </a:p>
          </p:txBody>
        </p:sp>
      </p:grpSp>
      <p:grpSp>
        <p:nvGrpSpPr>
          <p:cNvPr id="39" name="组合 38"/>
          <p:cNvGrpSpPr/>
          <p:nvPr/>
        </p:nvGrpSpPr>
        <p:grpSpPr>
          <a:xfrm>
            <a:off x="3767586" y="2196608"/>
            <a:ext cx="6904729" cy="1496855"/>
            <a:chOff x="9247635" y="2669748"/>
            <a:chExt cx="6904729" cy="1496855"/>
          </a:xfrm>
        </p:grpSpPr>
        <p:sp>
          <p:nvSpPr>
            <p:cNvPr id="37" name="矩形 36"/>
            <p:cNvSpPr/>
            <p:nvPr/>
          </p:nvSpPr>
          <p:spPr>
            <a:xfrm>
              <a:off x="9247635" y="2720053"/>
              <a:ext cx="6904729" cy="1446550"/>
            </a:xfrm>
            <a:prstGeom prst="rect">
              <a:avLst/>
            </a:prstGeom>
            <a:noFill/>
            <a:ln>
              <a:noFill/>
            </a:ln>
          </p:spPr>
          <p:txBody>
            <a:bodyPr wrap="square">
              <a:spAutoFit/>
            </a:bodyPr>
            <a:lstStyle/>
            <a:p>
              <a:pPr algn="dist">
                <a:defRPr/>
              </a:pPr>
              <a:r>
                <a:rPr lang="zh-CN" altLang="en-US" sz="8800" b="1" noProof="1">
                  <a:solidFill>
                    <a:srgbClr val="414ACF"/>
                  </a:solidFill>
                  <a:latin typeface="三极春联字体简" panose="00000500000000000000" pitchFamily="2" charset="-122"/>
                  <a:ea typeface="三极春联字体简" panose="00000500000000000000" pitchFamily="2" charset="-122"/>
                </a:rPr>
                <a:t>谨防电信诈骗</a:t>
              </a:r>
              <a:endParaRPr lang="zh-CN" altLang="zh-CN" sz="8800" b="1" noProof="1">
                <a:solidFill>
                  <a:srgbClr val="414ACF"/>
                </a:solidFill>
                <a:latin typeface="三极春联字体简" panose="00000500000000000000" pitchFamily="2" charset="-122"/>
                <a:ea typeface="三极春联字体简" panose="00000500000000000000" pitchFamily="2" charset="-122"/>
              </a:endParaRPr>
            </a:p>
          </p:txBody>
        </p:sp>
        <p:sp>
          <p:nvSpPr>
            <p:cNvPr id="38" name="矩形 37"/>
            <p:cNvSpPr/>
            <p:nvPr/>
          </p:nvSpPr>
          <p:spPr>
            <a:xfrm>
              <a:off x="9247635" y="2669748"/>
              <a:ext cx="6904729" cy="1446550"/>
            </a:xfrm>
            <a:prstGeom prst="rect">
              <a:avLst/>
            </a:prstGeom>
            <a:noFill/>
            <a:ln>
              <a:noFill/>
            </a:ln>
          </p:spPr>
          <p:txBody>
            <a:bodyPr wrap="square">
              <a:spAutoFit/>
            </a:bodyPr>
            <a:lstStyle/>
            <a:p>
              <a:pPr algn="dist">
                <a:defRPr/>
              </a:pPr>
              <a:r>
                <a:rPr lang="zh-CN" altLang="en-US" sz="88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rPr>
                <a:t>谨防电信诈骗</a:t>
              </a:r>
              <a:endParaRPr lang="zh-CN" altLang="zh-CN" sz="88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endParaRPr>
            </a:p>
          </p:txBody>
        </p:sp>
      </p:grpSp>
      <p:sp>
        <p:nvSpPr>
          <p:cNvPr id="52" name="TextBox 7"/>
          <p:cNvSpPr>
            <a:spLocks noChangeArrowheads="1"/>
          </p:cNvSpPr>
          <p:nvPr/>
        </p:nvSpPr>
        <p:spPr bwMode="auto">
          <a:xfrm>
            <a:off x="2830286" y="1991818"/>
            <a:ext cx="77107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ts val="0"/>
              </a:spcBef>
              <a:spcAft>
                <a:spcPts val="0"/>
              </a:spcAft>
              <a:defRPr/>
            </a:pPr>
            <a:r>
              <a:rPr lang="en-US" altLang="zh-CN" sz="2800" b="1" dirty="0">
                <a:solidFill>
                  <a:schemeClr val="bg1"/>
                </a:solidFill>
                <a:latin typeface="思源黑体 CN Normal" panose="020B0400000000000000" pitchFamily="34" charset="-122"/>
                <a:ea typeface="思源黑体 CN Normal" panose="020B0400000000000000" pitchFamily="34" charset="-122"/>
                <a:cs typeface="+mn-ea"/>
                <a:sym typeface="+mn-lt"/>
              </a:rPr>
              <a:t>NETWORK SECURITY EDUCATION</a:t>
            </a:r>
            <a:endParaRPr lang="en-US" altLang="zh-CN" sz="2800" b="1" dirty="0">
              <a:solidFill>
                <a:schemeClr val="bg1"/>
              </a:solidFill>
              <a:latin typeface="思源黑体 CN Normal" panose="020B0400000000000000" pitchFamily="34" charset="-122"/>
              <a:ea typeface="思源黑体 CN Normal" panose="020B0400000000000000" pitchFamily="34" charset="-122"/>
              <a:cs typeface="+mn-ea"/>
              <a:sym typeface="+mn-lt"/>
            </a:endParaRPr>
          </a:p>
        </p:txBody>
      </p:sp>
      <p:cxnSp>
        <p:nvCxnSpPr>
          <p:cNvPr id="28" name="直接连接符 27"/>
          <p:cNvCxnSpPr/>
          <p:nvPr/>
        </p:nvCxnSpPr>
        <p:spPr>
          <a:xfrm>
            <a:off x="9892172" y="8539159"/>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654330" y="3893705"/>
            <a:ext cx="6017985" cy="56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fontAlgn="auto">
              <a:spcBef>
                <a:spcPts val="0"/>
              </a:spcBef>
              <a:spcAft>
                <a:spcPts val="0"/>
              </a:spcAft>
              <a:defRPr/>
            </a:pPr>
            <a:r>
              <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rPr>
              <a:t>提升网络安全意识</a:t>
            </a:r>
            <a:r>
              <a:rPr lang="en-US" altLang="zh-CN" sz="2400" dirty="0">
                <a:solidFill>
                  <a:srgbClr val="0147E7"/>
                </a:solidFill>
                <a:latin typeface="思源黑体 CN Normal" panose="020B0400000000000000" pitchFamily="34" charset="-122"/>
                <a:ea typeface="思源黑体 CN Normal" panose="020B0400000000000000" pitchFamily="34" charset="-122"/>
                <a:cs typeface="+mn-ea"/>
                <a:sym typeface="+mn-lt"/>
              </a:rPr>
              <a:t>·</a:t>
            </a:r>
            <a:r>
              <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rPr>
              <a:t>养成良好用网习惯</a:t>
            </a:r>
            <a:endPar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endParaRPr>
          </a:p>
        </p:txBody>
      </p:sp>
      <p:grpSp>
        <p:nvGrpSpPr>
          <p:cNvPr id="12" name="组合 11"/>
          <p:cNvGrpSpPr/>
          <p:nvPr/>
        </p:nvGrpSpPr>
        <p:grpSpPr>
          <a:xfrm>
            <a:off x="-2355051" y="-2333202"/>
            <a:ext cx="15681758" cy="11336079"/>
            <a:chOff x="-2355051" y="-2333202"/>
            <a:chExt cx="15681758" cy="11336079"/>
          </a:xfrm>
        </p:grpSpPr>
        <p:sp>
          <p:nvSpPr>
            <p:cNvPr id="10" name="任意多边形: 形状 9"/>
            <p:cNvSpPr/>
            <p:nvPr/>
          </p:nvSpPr>
          <p:spPr>
            <a:xfrm>
              <a:off x="-2355051" y="1630251"/>
              <a:ext cx="10917603" cy="6524063"/>
            </a:xfrm>
            <a:custGeom>
              <a:avLst/>
              <a:gdLst>
                <a:gd name="connsiteX0" fmla="*/ 598822 w 10917603"/>
                <a:gd name="connsiteY0" fmla="*/ 169520 h 6524063"/>
                <a:gd name="connsiteX1" fmla="*/ 3037222 w 10917603"/>
                <a:gd name="connsiteY1" fmla="*/ 343692 h 6524063"/>
                <a:gd name="connsiteX2" fmla="*/ 3835508 w 10917603"/>
                <a:gd name="connsiteY2" fmla="*/ 2230549 h 6524063"/>
                <a:gd name="connsiteX3" fmla="*/ 5475622 w 10917603"/>
                <a:gd name="connsiteY3" fmla="*/ 2854663 h 6524063"/>
                <a:gd name="connsiteX4" fmla="*/ 6273908 w 10917603"/>
                <a:gd name="connsiteY4" fmla="*/ 4886663 h 6524063"/>
                <a:gd name="connsiteX5" fmla="*/ 9394480 w 10917603"/>
                <a:gd name="connsiteY5" fmla="*/ 4857635 h 6524063"/>
                <a:gd name="connsiteX6" fmla="*/ 10163737 w 10917603"/>
                <a:gd name="connsiteY6" fmla="*/ 6120378 h 6524063"/>
                <a:gd name="connsiteX7" fmla="*/ 10323394 w 10917603"/>
                <a:gd name="connsiteY7" fmla="*/ 6468720 h 6524063"/>
                <a:gd name="connsiteX8" fmla="*/ 2050251 w 10917603"/>
                <a:gd name="connsiteY8" fmla="*/ 6047806 h 6524063"/>
                <a:gd name="connsiteX9" fmla="*/ 90822 w 10917603"/>
                <a:gd name="connsiteY9" fmla="*/ 2172492 h 6524063"/>
                <a:gd name="connsiteX10" fmla="*/ 598822 w 10917603"/>
                <a:gd name="connsiteY10" fmla="*/ 169520 h 65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7603" h="6524063">
                  <a:moveTo>
                    <a:pt x="598822" y="169520"/>
                  </a:moveTo>
                  <a:cubicBezTo>
                    <a:pt x="1089889" y="-135280"/>
                    <a:pt x="2497774" y="187"/>
                    <a:pt x="3037222" y="343692"/>
                  </a:cubicBezTo>
                  <a:cubicBezTo>
                    <a:pt x="3576670" y="687197"/>
                    <a:pt x="3429108" y="1812054"/>
                    <a:pt x="3835508" y="2230549"/>
                  </a:cubicBezTo>
                  <a:cubicBezTo>
                    <a:pt x="4241908" y="2649044"/>
                    <a:pt x="5069222" y="2411977"/>
                    <a:pt x="5475622" y="2854663"/>
                  </a:cubicBezTo>
                  <a:cubicBezTo>
                    <a:pt x="5882022" y="3297349"/>
                    <a:pt x="5620765" y="4552834"/>
                    <a:pt x="6273908" y="4886663"/>
                  </a:cubicBezTo>
                  <a:cubicBezTo>
                    <a:pt x="6927051" y="5220492"/>
                    <a:pt x="8746175" y="4652016"/>
                    <a:pt x="9394480" y="4857635"/>
                  </a:cubicBezTo>
                  <a:cubicBezTo>
                    <a:pt x="10042785" y="5063254"/>
                    <a:pt x="10008918" y="5851864"/>
                    <a:pt x="10163737" y="6120378"/>
                  </a:cubicBezTo>
                  <a:cubicBezTo>
                    <a:pt x="10318556" y="6388892"/>
                    <a:pt x="11675642" y="6480815"/>
                    <a:pt x="10323394" y="6468720"/>
                  </a:cubicBezTo>
                  <a:cubicBezTo>
                    <a:pt x="8971146" y="6456625"/>
                    <a:pt x="3755680" y="6763844"/>
                    <a:pt x="2050251" y="6047806"/>
                  </a:cubicBezTo>
                  <a:cubicBezTo>
                    <a:pt x="344822" y="5331768"/>
                    <a:pt x="330308" y="3149787"/>
                    <a:pt x="90822" y="2172492"/>
                  </a:cubicBezTo>
                  <a:cubicBezTo>
                    <a:pt x="-148664" y="1195197"/>
                    <a:pt x="107755" y="474320"/>
                    <a:pt x="598822" y="1695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2101617" y="-353855"/>
              <a:ext cx="4257221" cy="9356732"/>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rot="20776393" flipH="1">
              <a:off x="10867564" y="-2333202"/>
              <a:ext cx="2459143" cy="9511813"/>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6" y="2454183"/>
            <a:ext cx="5963219" cy="4472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12" name="组合 11"/>
          <p:cNvGrpSpPr/>
          <p:nvPr/>
        </p:nvGrpSpPr>
        <p:grpSpPr>
          <a:xfrm>
            <a:off x="1114423" y="1397000"/>
            <a:ext cx="4981578" cy="4490878"/>
            <a:chOff x="1114423" y="1397000"/>
            <a:chExt cx="4981578" cy="4490878"/>
          </a:xfrm>
        </p:grpSpPr>
        <p:sp>
          <p:nvSpPr>
            <p:cNvPr id="3" name="矩形 2"/>
            <p:cNvSpPr/>
            <p:nvPr/>
          </p:nvSpPr>
          <p:spPr>
            <a:xfrm>
              <a:off x="1114423" y="2223733"/>
              <a:ext cx="4981578" cy="366414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形式是一些貌似正规的网站都有很多关于网络兼职的广告，要求当事人只要在网上购买一些虚拟商品进行刷单操作，就可以赚取佣金。有些人在网上进行尝试，第一次购买一、二百元的产品进行刷单，马上对方可能会真的返款过来，但是对方马上又会要求进行第二笔操作，第二笔操作需要购买更多钱的产品进行刷单，一旦购买了，对方会以各种理由推迟返款并要求进行第三笔更大数额的产品刷单，等当事人购买后才会发现被骗。</a:t>
              </a:r>
              <a:endParaRPr lang="zh-CN" altLang="en-US" dirty="0">
                <a:latin typeface="思源黑体 CN Normal" panose="020B0400000000000000" pitchFamily="34" charset="-122"/>
                <a:ea typeface="思源黑体 CN Normal" panose="020B0400000000000000" pitchFamily="34" charset="-122"/>
              </a:endParaRPr>
            </a:p>
          </p:txBody>
        </p:sp>
        <p:grpSp>
          <p:nvGrpSpPr>
            <p:cNvPr id="6" name="组合 5"/>
            <p:cNvGrpSpPr/>
            <p:nvPr/>
          </p:nvGrpSpPr>
          <p:grpSpPr>
            <a:xfrm>
              <a:off x="1114425" y="1397000"/>
              <a:ext cx="2887229" cy="637309"/>
              <a:chOff x="1114425" y="1397000"/>
              <a:chExt cx="2887229" cy="637309"/>
            </a:xfrm>
          </p:grpSpPr>
          <p:sp>
            <p:nvSpPr>
              <p:cNvPr id="4" name="矩形 3"/>
              <p:cNvSpPr/>
              <p:nvPr/>
            </p:nvSpPr>
            <p:spPr>
              <a:xfrm>
                <a:off x="1803400" y="1448882"/>
                <a:ext cx="219825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网络兼职诈骗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05</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3" name="直接连接符 12"/>
            <p:cNvCxnSpPr/>
            <p:nvPr/>
          </p:nvCxnSpPr>
          <p:spPr>
            <a:xfrm>
              <a:off x="1803400" y="2036617"/>
              <a:ext cx="4292600"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61000" y="337313"/>
            <a:ext cx="6858000" cy="68580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10" name="组合 9"/>
          <p:cNvGrpSpPr/>
          <p:nvPr/>
        </p:nvGrpSpPr>
        <p:grpSpPr>
          <a:xfrm>
            <a:off x="1114423" y="1397000"/>
            <a:ext cx="9916434" cy="1249990"/>
            <a:chOff x="1114423" y="1397000"/>
            <a:chExt cx="9916434" cy="1249990"/>
          </a:xfrm>
        </p:grpSpPr>
        <p:sp>
          <p:nvSpPr>
            <p:cNvPr id="3" name="矩形 2"/>
            <p:cNvSpPr/>
            <p:nvPr/>
          </p:nvSpPr>
          <p:spPr>
            <a:xfrm>
              <a:off x="1114423" y="2223733"/>
              <a:ext cx="9916434"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现在支付宝的使用越来越广泛，相应而出的诈骗方式也层出不穷，比较普遍的方式有：</a:t>
              </a:r>
              <a:endParaRPr lang="zh-CN" altLang="en-US" dirty="0">
                <a:latin typeface="思源黑体 CN Normal" panose="020B0400000000000000" pitchFamily="34" charset="-122"/>
                <a:ea typeface="思源黑体 CN Normal" panose="020B0400000000000000" pitchFamily="34" charset="-122"/>
              </a:endParaRPr>
            </a:p>
          </p:txBody>
        </p:sp>
        <p:grpSp>
          <p:nvGrpSpPr>
            <p:cNvPr id="6" name="组合 5"/>
            <p:cNvGrpSpPr/>
            <p:nvPr/>
          </p:nvGrpSpPr>
          <p:grpSpPr>
            <a:xfrm>
              <a:off x="1114425" y="1397000"/>
              <a:ext cx="2887229" cy="637309"/>
              <a:chOff x="1114425" y="1397000"/>
              <a:chExt cx="2887229" cy="637309"/>
            </a:xfrm>
          </p:grpSpPr>
          <p:sp>
            <p:nvSpPr>
              <p:cNvPr id="4" name="矩形 3"/>
              <p:cNvSpPr/>
              <p:nvPr/>
            </p:nvSpPr>
            <p:spPr>
              <a:xfrm>
                <a:off x="1803400" y="1448882"/>
                <a:ext cx="219825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支付宝诈骗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06</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3" name="直接连接符 12"/>
            <p:cNvCxnSpPr/>
            <p:nvPr/>
          </p:nvCxnSpPr>
          <p:spPr>
            <a:xfrm>
              <a:off x="1803400" y="2036617"/>
              <a:ext cx="9227457"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114423" y="3465513"/>
            <a:ext cx="9916434" cy="294394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以你在网上订购的商品因为系统故障等原因需要进行退货操作，并在电话中要你在网上进行操作，有些骗子更加直接，要你将电脑交给对方远程控制，不论何种方式，一旦你手机收到了支付宝的验证码，你一定要妥善保管，不要按照对方的要求将验证码输入电脑或是告诉对方，因为你一旦收到了验证码，就说明有人已经在使用你的支付宝进行消费或是转账了，如果这时候你还不醒悟而将验证码也告诉对方，接下来你就只会发现你自己的支付宝里没有现金了。</a:t>
            </a:r>
            <a:endParaRPr lang="en-US" altLang="zh-CN" dirty="0">
              <a:latin typeface="思源黑体 CN Normal" panose="020B0400000000000000" pitchFamily="34" charset="-122"/>
              <a:ea typeface="思源黑体 CN Normal" panose="020B0400000000000000" pitchFamily="34" charset="-122"/>
            </a:endParaRPr>
          </a:p>
          <a:p>
            <a:pPr algn="just">
              <a:lnSpc>
                <a:spcPct val="130000"/>
              </a:lnSpc>
            </a:pPr>
            <a:endParaRPr lang="en-US" altLang="zh-CN" dirty="0">
              <a:latin typeface="思源黑体 CN Normal" panose="020B0400000000000000" pitchFamily="34" charset="-122"/>
              <a:ea typeface="思源黑体 CN Normal" panose="020B0400000000000000" pitchFamily="34" charset="-122"/>
            </a:endParaRPr>
          </a:p>
          <a:p>
            <a:pPr algn="just">
              <a:lnSpc>
                <a:spcPct val="130000"/>
              </a:lnSpc>
            </a:pPr>
            <a:r>
              <a:rPr lang="zh-CN" altLang="en-US" dirty="0">
                <a:latin typeface="思源黑体 CN Normal" panose="020B0400000000000000" pitchFamily="34" charset="-122"/>
                <a:ea typeface="思源黑体 CN Normal" panose="020B0400000000000000" pitchFamily="34" charset="-122"/>
              </a:rPr>
              <a:t>并称因为他们工作的失误，将你的个人信息编进了批发商行列，而批发商客户每个月要扣除多少多少钱等等，需要进行更改操作，接到这类电话直接挂掉，都是骗子。</a:t>
            </a:r>
            <a:endParaRPr lang="zh-CN" altLang="en-US" dirty="0">
              <a:latin typeface="思源黑体 CN Normal" panose="020B0400000000000000" pitchFamily="34" charset="-122"/>
              <a:ea typeface="思源黑体 CN Normal" panose="020B0400000000000000" pitchFamily="34" charset="-122"/>
            </a:endParaRPr>
          </a:p>
        </p:txBody>
      </p:sp>
      <p:sp>
        <p:nvSpPr>
          <p:cNvPr id="8" name="矩形 7"/>
          <p:cNvSpPr/>
          <p:nvPr/>
        </p:nvSpPr>
        <p:spPr>
          <a:xfrm>
            <a:off x="1114423" y="2786743"/>
            <a:ext cx="2354491" cy="642257"/>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思源黑体 CN Normal" panose="020B0400000000000000" pitchFamily="34" charset="-122"/>
                <a:ea typeface="思源黑体 CN Normal" panose="020B0400000000000000" pitchFamily="34" charset="-122"/>
              </a:rPr>
              <a:t>1</a:t>
            </a:r>
            <a:r>
              <a:rPr lang="zh-CN" altLang="en-US" sz="2000" b="1">
                <a:latin typeface="思源黑体 CN Normal" panose="020B0400000000000000" pitchFamily="34" charset="-122"/>
                <a:ea typeface="思源黑体 CN Normal" panose="020B0400000000000000" pitchFamily="34" charset="-122"/>
              </a:rPr>
              <a:t>、冒充商家客服：</a:t>
            </a:r>
            <a:endParaRPr lang="zh-CN" altLang="en-US" sz="2000" b="1">
              <a:latin typeface="思源黑体 CN Normal" panose="020B0400000000000000" pitchFamily="34" charset="-122"/>
              <a:ea typeface="思源黑体 CN Normal" panose="020B0400000000000000"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12" name="组合 11"/>
          <p:cNvGrpSpPr/>
          <p:nvPr/>
        </p:nvGrpSpPr>
        <p:grpSpPr>
          <a:xfrm>
            <a:off x="1114422" y="1397000"/>
            <a:ext cx="4981578" cy="1610089"/>
            <a:chOff x="1114422" y="1397000"/>
            <a:chExt cx="4981578" cy="1610089"/>
          </a:xfrm>
        </p:grpSpPr>
        <p:sp>
          <p:nvSpPr>
            <p:cNvPr id="3" name="矩形 2"/>
            <p:cNvSpPr/>
            <p:nvPr/>
          </p:nvSpPr>
          <p:spPr>
            <a:xfrm>
              <a:off x="1114422" y="2223733"/>
              <a:ext cx="4981577" cy="783356"/>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现在支付宝的使用越来越广泛，相应而出的诈骗方式也层出不穷，比较普遍的方式有：</a:t>
              </a:r>
              <a:endParaRPr lang="zh-CN" altLang="en-US" dirty="0">
                <a:latin typeface="思源黑体 CN Normal" panose="020B0400000000000000" pitchFamily="34" charset="-122"/>
                <a:ea typeface="思源黑体 CN Normal" panose="020B0400000000000000" pitchFamily="34" charset="-122"/>
              </a:endParaRPr>
            </a:p>
          </p:txBody>
        </p:sp>
        <p:grpSp>
          <p:nvGrpSpPr>
            <p:cNvPr id="6" name="组合 5"/>
            <p:cNvGrpSpPr/>
            <p:nvPr/>
          </p:nvGrpSpPr>
          <p:grpSpPr>
            <a:xfrm>
              <a:off x="1114425" y="1397000"/>
              <a:ext cx="2887229" cy="637309"/>
              <a:chOff x="1114425" y="1397000"/>
              <a:chExt cx="2887229" cy="637309"/>
            </a:xfrm>
          </p:grpSpPr>
          <p:sp>
            <p:nvSpPr>
              <p:cNvPr id="4" name="矩形 3"/>
              <p:cNvSpPr/>
              <p:nvPr/>
            </p:nvSpPr>
            <p:spPr>
              <a:xfrm>
                <a:off x="1803400" y="1448882"/>
                <a:ext cx="219825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支付宝诈骗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06</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3" name="直接连接符 12"/>
            <p:cNvCxnSpPr/>
            <p:nvPr/>
          </p:nvCxnSpPr>
          <p:spPr>
            <a:xfrm>
              <a:off x="1803400" y="2036617"/>
              <a:ext cx="4292600"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114423" y="3834233"/>
            <a:ext cx="4981576" cy="1863652"/>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编造一些类似于银行、行政部门的电话号码：比如：“</a:t>
            </a:r>
            <a:r>
              <a:rPr lang="en-US" altLang="zh-CN" dirty="0">
                <a:latin typeface="思源黑体 CN Normal" panose="020B0400000000000000" pitchFamily="34" charset="-122"/>
                <a:ea typeface="思源黑体 CN Normal" panose="020B0400000000000000" pitchFamily="34" charset="-122"/>
              </a:rPr>
              <a:t>073195533</a:t>
            </a:r>
            <a:r>
              <a:rPr lang="zh-CN" altLang="en-US" dirty="0">
                <a:latin typeface="思源黑体 CN Normal" panose="020B0400000000000000" pitchFamily="34" charset="-122"/>
                <a:ea typeface="思源黑体 CN Normal" panose="020B0400000000000000" pitchFamily="34" charset="-122"/>
              </a:rPr>
              <a:t>、</a:t>
            </a:r>
            <a:r>
              <a:rPr lang="en-US" altLang="zh-CN" dirty="0">
                <a:latin typeface="思源黑体 CN Normal" panose="020B0400000000000000" pitchFamily="34" charset="-122"/>
                <a:ea typeface="思源黑体 CN Normal" panose="020B0400000000000000" pitchFamily="34" charset="-122"/>
              </a:rPr>
              <a:t>01095533</a:t>
            </a:r>
            <a:r>
              <a:rPr lang="zh-CN" altLang="en-US" dirty="0">
                <a:latin typeface="思源黑体 CN Normal" panose="020B0400000000000000" pitchFamily="34" charset="-122"/>
                <a:ea typeface="思源黑体 CN Normal" panose="020B0400000000000000" pitchFamily="34" charset="-122"/>
              </a:rPr>
              <a:t>、</a:t>
            </a:r>
            <a:r>
              <a:rPr lang="en-US" altLang="zh-CN" dirty="0">
                <a:latin typeface="思源黑体 CN Normal" panose="020B0400000000000000" pitchFamily="34" charset="-122"/>
                <a:ea typeface="思源黑体 CN Normal" panose="020B0400000000000000" pitchFamily="34" charset="-122"/>
              </a:rPr>
              <a:t>010110”</a:t>
            </a:r>
            <a:r>
              <a:rPr lang="zh-CN" altLang="en-US" dirty="0">
                <a:latin typeface="思源黑体 CN Normal" panose="020B0400000000000000" pitchFamily="34" charset="-122"/>
                <a:ea typeface="思源黑体 CN Normal" panose="020B0400000000000000" pitchFamily="34" charset="-122"/>
              </a:rPr>
              <a:t>等，受害人接到这类电话的时候往往以为是真的银行客服电话和</a:t>
            </a:r>
            <a:r>
              <a:rPr lang="en-US" altLang="zh-CN" dirty="0">
                <a:latin typeface="思源黑体 CN Normal" panose="020B0400000000000000" pitchFamily="34" charset="-122"/>
                <a:ea typeface="思源黑体 CN Normal" panose="020B0400000000000000" pitchFamily="34" charset="-122"/>
              </a:rPr>
              <a:t>110</a:t>
            </a:r>
            <a:r>
              <a:rPr lang="zh-CN" altLang="en-US" dirty="0">
                <a:latin typeface="思源黑体 CN Normal" panose="020B0400000000000000" pitchFamily="34" charset="-122"/>
                <a:ea typeface="思源黑体 CN Normal" panose="020B0400000000000000" pitchFamily="34" charset="-122"/>
              </a:rPr>
              <a:t>的电话，从而放松警惕，落入骗子设下的圈套并最终被骗。</a:t>
            </a:r>
            <a:endParaRPr lang="zh-CN" altLang="en-US" dirty="0">
              <a:latin typeface="思源黑体 CN Normal" panose="020B0400000000000000" pitchFamily="34" charset="-122"/>
              <a:ea typeface="思源黑体 CN Normal" panose="020B0400000000000000" pitchFamily="34" charset="-122"/>
            </a:endParaRPr>
          </a:p>
        </p:txBody>
      </p:sp>
      <p:sp>
        <p:nvSpPr>
          <p:cNvPr id="8" name="矩形 7"/>
          <p:cNvSpPr/>
          <p:nvPr/>
        </p:nvSpPr>
        <p:spPr>
          <a:xfrm>
            <a:off x="1114423" y="3155463"/>
            <a:ext cx="2887231" cy="642257"/>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Normal" panose="020B0400000000000000" pitchFamily="34" charset="-122"/>
                <a:ea typeface="思源黑体 CN Normal" panose="020B0400000000000000" pitchFamily="34" charset="-122"/>
              </a:rPr>
              <a:t>2</a:t>
            </a:r>
            <a:r>
              <a:rPr lang="zh-CN" altLang="en-US" sz="2000" b="1" dirty="0">
                <a:latin typeface="思源黑体 CN Normal" panose="020B0400000000000000" pitchFamily="34" charset="-122"/>
                <a:ea typeface="思源黑体 CN Normal" panose="020B0400000000000000" pitchFamily="34" charset="-122"/>
              </a:rPr>
              <a:t>、骗子以网络编号器</a:t>
            </a:r>
            <a:endParaRPr lang="zh-CN" altLang="en-US" sz="2000" b="1" dirty="0">
              <a:latin typeface="思源黑体 CN Normal" panose="020B0400000000000000" pitchFamily="34" charset="-122"/>
              <a:ea typeface="思源黑体 CN Normal" panose="020B0400000000000000" pitchFamily="34"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21413" y="1039810"/>
            <a:ext cx="5970587" cy="5970587"/>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常见诈骗行为</a:t>
            </a:r>
            <a:endParaRPr lang="zh-CN" altLang="en-US" dirty="0"/>
          </a:p>
        </p:txBody>
      </p:sp>
      <p:grpSp>
        <p:nvGrpSpPr>
          <p:cNvPr id="20" name="组合 19"/>
          <p:cNvGrpSpPr/>
          <p:nvPr/>
        </p:nvGrpSpPr>
        <p:grpSpPr>
          <a:xfrm>
            <a:off x="1114425" y="1397000"/>
            <a:ext cx="10177689" cy="639617"/>
            <a:chOff x="1114425" y="1397000"/>
            <a:chExt cx="10177689" cy="639617"/>
          </a:xfrm>
        </p:grpSpPr>
        <p:grpSp>
          <p:nvGrpSpPr>
            <p:cNvPr id="6" name="组合 5"/>
            <p:cNvGrpSpPr/>
            <p:nvPr/>
          </p:nvGrpSpPr>
          <p:grpSpPr>
            <a:xfrm>
              <a:off x="1114425" y="1397000"/>
              <a:ext cx="4009117" cy="637309"/>
              <a:chOff x="1114425" y="1397000"/>
              <a:chExt cx="4009117" cy="637309"/>
            </a:xfrm>
          </p:grpSpPr>
          <p:sp>
            <p:nvSpPr>
              <p:cNvPr id="7" name="矩形 6"/>
              <p:cNvSpPr/>
              <p:nvPr/>
            </p:nvSpPr>
            <p:spPr>
              <a:xfrm>
                <a:off x="1803399" y="1448882"/>
                <a:ext cx="3320143"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面对面的诈骗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8" name="矩形: 圆角 7"/>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07</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0" name="直接连接符 9"/>
            <p:cNvCxnSpPr/>
            <p:nvPr/>
          </p:nvCxnSpPr>
          <p:spPr>
            <a:xfrm>
              <a:off x="1803400" y="2036617"/>
              <a:ext cx="9488714"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5846079" y="2337397"/>
            <a:ext cx="5783946" cy="4053881"/>
            <a:chOff x="5846079" y="2337397"/>
            <a:chExt cx="5783946" cy="4053881"/>
          </a:xfrm>
        </p:grpSpPr>
        <p:sp>
          <p:nvSpPr>
            <p:cNvPr id="13" name="矩形 12"/>
            <p:cNvSpPr/>
            <p:nvPr/>
          </p:nvSpPr>
          <p:spPr>
            <a:xfrm>
              <a:off x="5979885" y="2367035"/>
              <a:ext cx="5457372" cy="4024243"/>
            </a:xfrm>
            <a:prstGeom prst="rect">
              <a:avLst/>
            </a:prstGeom>
          </p:spPr>
          <p:txBody>
            <a:bodyPr wrap="square">
              <a:spAutoFit/>
            </a:bodyPr>
            <a:lstStyle/>
            <a:p>
              <a:pPr algn="just">
                <a:lnSpc>
                  <a:spcPct val="130000"/>
                </a:lnSpc>
              </a:pPr>
              <a:r>
                <a:rPr lang="zh-CN" altLang="en-US" b="1" dirty="0">
                  <a:latin typeface="思源黑体 CN Normal" panose="020B0400000000000000" pitchFamily="34" charset="-122"/>
                  <a:ea typeface="思源黑体 CN Normal" panose="020B0400000000000000" pitchFamily="34" charset="-122"/>
                </a:rPr>
                <a:t>一种形式是：</a:t>
              </a:r>
              <a:endParaRPr lang="en-US" altLang="zh-CN" b="1" dirty="0">
                <a:latin typeface="思源黑体 CN Normal" panose="020B0400000000000000" pitchFamily="34" charset="-122"/>
                <a:ea typeface="思源黑体 CN Normal" panose="020B0400000000000000" pitchFamily="34" charset="-122"/>
              </a:endParaRPr>
            </a:p>
            <a:p>
              <a:pPr algn="just">
                <a:lnSpc>
                  <a:spcPct val="130000"/>
                </a:lnSpc>
              </a:pPr>
              <a:r>
                <a:rPr lang="zh-CN" altLang="en-US" dirty="0">
                  <a:latin typeface="思源黑体 CN Normal" panose="020B0400000000000000" pitchFamily="34" charset="-122"/>
                  <a:ea typeface="思源黑体 CN Normal" panose="020B0400000000000000" pitchFamily="34" charset="-122"/>
                </a:rPr>
                <a:t>你在路旁碰到有人驾驶小车问路，自称是香港、澳门、台湾、新加坡等地的商人或交流的学生，这些人会向你编造故事（一般针对女生），比如出了车祸撞了人，身份证和护照等都被交警扣押了，现急需要现金救人，但是手里只有美金或是家里汇了款过来但是没有银行卡，需要借用银行卡进行转账或是提出用手里的美金低价换取人民币等，你一旦相信了对方编造的故事就会一步步走进骗子设下的圈套，只到你将手里的手机、电脑和现金、银行卡都交给对方并事后发现对方不再联系你的时候再醒悟过来时已经晚了。</a:t>
              </a:r>
              <a:endParaRPr lang="zh-CN" altLang="en-US" dirty="0">
                <a:latin typeface="思源黑体 CN Normal" panose="020B0400000000000000" pitchFamily="34" charset="-122"/>
                <a:ea typeface="思源黑体 CN Normal" panose="020B0400000000000000" pitchFamily="34" charset="-122"/>
              </a:endParaRPr>
            </a:p>
          </p:txBody>
        </p:sp>
        <p:sp>
          <p:nvSpPr>
            <p:cNvPr id="14" name="矩形 13"/>
            <p:cNvSpPr/>
            <p:nvPr/>
          </p:nvSpPr>
          <p:spPr>
            <a:xfrm>
              <a:off x="5846079" y="2337397"/>
              <a:ext cx="5783946" cy="4024239"/>
            </a:xfrm>
            <a:prstGeom prst="rect">
              <a:avLst/>
            </a:prstGeom>
            <a:noFill/>
            <a:ln w="38100">
              <a:solidFill>
                <a:srgbClr val="414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latin typeface="思源黑体 CN Normal" panose="020B0400000000000000" pitchFamily="34" charset="-122"/>
                <a:ea typeface="思源黑体 CN Normal" panose="020B0400000000000000" pitchFamily="34" charset="-122"/>
              </a:endParaRPr>
            </a:p>
          </p:txBody>
        </p:sp>
      </p:grpSp>
      <p:grpSp>
        <p:nvGrpSpPr>
          <p:cNvPr id="21" name="组合 20"/>
          <p:cNvGrpSpPr/>
          <p:nvPr/>
        </p:nvGrpSpPr>
        <p:grpSpPr>
          <a:xfrm>
            <a:off x="1114422" y="2337398"/>
            <a:ext cx="4241349" cy="4653952"/>
            <a:chOff x="1114422" y="2337398"/>
            <a:chExt cx="4241349" cy="4653952"/>
          </a:xfrm>
        </p:grpSpPr>
        <p:sp>
          <p:nvSpPr>
            <p:cNvPr id="12" name="矩形 11"/>
            <p:cNvSpPr/>
            <p:nvPr/>
          </p:nvSpPr>
          <p:spPr>
            <a:xfrm>
              <a:off x="1114422" y="2337398"/>
              <a:ext cx="4241349" cy="1842711"/>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dirty="0">
                  <a:latin typeface="思源黑体 CN Normal" panose="020B0400000000000000" pitchFamily="34" charset="-122"/>
                  <a:ea typeface="思源黑体 CN Normal" panose="020B0400000000000000" pitchFamily="34" charset="-122"/>
                </a:rPr>
                <a:t>一种形式是：</a:t>
              </a:r>
              <a:endParaRPr lang="zh-CN" altLang="en-US" sz="2000" b="1" dirty="0">
                <a:latin typeface="思源黑体 CN Normal" panose="020B0400000000000000" pitchFamily="34" charset="-122"/>
                <a:ea typeface="思源黑体 CN Normal" panose="020B0400000000000000" pitchFamily="34" charset="-122"/>
              </a:endParaRPr>
            </a:p>
            <a:p>
              <a:pPr>
                <a:lnSpc>
                  <a:spcPct val="130000"/>
                </a:lnSpc>
              </a:pPr>
              <a:r>
                <a:rPr lang="zh-CN" altLang="en-US" sz="2000" b="1" dirty="0">
                  <a:latin typeface="思源黑体 CN Normal" panose="020B0400000000000000" pitchFamily="34" charset="-122"/>
                  <a:ea typeface="思源黑体 CN Normal" panose="020B0400000000000000" pitchFamily="34" charset="-122"/>
                </a:rPr>
                <a:t>有人驾驶小车向你借手机打电话，你一旦借了，对方直接加油门走人，你追悔莫及。</a:t>
              </a:r>
              <a:endParaRPr lang="zh-CN" altLang="en-US" sz="2000" b="1" dirty="0">
                <a:latin typeface="思源黑体 CN Normal" panose="020B0400000000000000" pitchFamily="34" charset="-122"/>
                <a:ea typeface="思源黑体 CN Normal" panose="020B0400000000000000" pitchFamily="3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63421" y="3429000"/>
              <a:ext cx="3562350" cy="3562350"/>
            </a:xfrm>
            <a:prstGeom prst="rect">
              <a:avLst/>
            </a:prstGeom>
          </p:spPr>
        </p:pic>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anim calcmode="lin" valueType="num">
                                      <p:cBhvr>
                                        <p:cTn id="12" dur="500" fill="hold"/>
                                        <p:tgtEl>
                                          <p:spTgt spid="21"/>
                                        </p:tgtEl>
                                        <p:attrNameLst>
                                          <p:attrName>ppt_x</p:attrName>
                                        </p:attrNameLst>
                                      </p:cBhvr>
                                      <p:tavLst>
                                        <p:tav tm="0">
                                          <p:val>
                                            <p:strVal val="#ppt_x"/>
                                          </p:val>
                                        </p:tav>
                                        <p:tav tm="100000">
                                          <p:val>
                                            <p:strVal val="#ppt_x"/>
                                          </p:val>
                                        </p:tav>
                                      </p:tavLst>
                                    </p:anim>
                                    <p:anim calcmode="lin" valueType="num">
                                      <p:cBhvr>
                                        <p:cTn id="13" dur="5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4423" y="2223733"/>
            <a:ext cx="9916434" cy="1863652"/>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zh-CN" altLang="en-US" dirty="0">
                <a:latin typeface="思源黑体 CN Normal" panose="020B0400000000000000" pitchFamily="34" charset="-122"/>
                <a:ea typeface="思源黑体 CN Normal" panose="020B0400000000000000" pitchFamily="34" charset="-122"/>
              </a:rPr>
              <a:t>骗子先通过各种渠道拿到许多手机号码</a:t>
            </a:r>
            <a:endParaRPr lang="zh-CN" altLang="en-US" dirty="0">
              <a:latin typeface="思源黑体 CN Normal" panose="020B0400000000000000" pitchFamily="34" charset="-122"/>
              <a:ea typeface="思源黑体 CN Normal" panose="020B0400000000000000" pitchFamily="34" charset="-122"/>
            </a:endParaRPr>
          </a:p>
          <a:p>
            <a:pPr marL="285750" indent="-285750" algn="just">
              <a:lnSpc>
                <a:spcPct val="130000"/>
              </a:lnSpc>
              <a:buFont typeface="Arial" panose="020B0604020202020204" pitchFamily="34" charset="0"/>
              <a:buChar char="•"/>
            </a:pPr>
            <a:r>
              <a:rPr lang="zh-CN" altLang="en-US" dirty="0">
                <a:latin typeface="思源黑体 CN Normal" panose="020B0400000000000000" pitchFamily="34" charset="-122"/>
                <a:ea typeface="思源黑体 CN Normal" panose="020B0400000000000000" pitchFamily="34" charset="-122"/>
              </a:rPr>
              <a:t>为取得信任，冒充公检法或者银行总监取得被骗者信任，让被骗者放松警惕</a:t>
            </a:r>
            <a:endParaRPr lang="zh-CN" altLang="en-US" dirty="0">
              <a:latin typeface="思源黑体 CN Normal" panose="020B0400000000000000" pitchFamily="34" charset="-122"/>
              <a:ea typeface="思源黑体 CN Normal" panose="020B0400000000000000" pitchFamily="34" charset="-122"/>
            </a:endParaRPr>
          </a:p>
          <a:p>
            <a:pPr marL="285750" indent="-285750" algn="just">
              <a:lnSpc>
                <a:spcPct val="130000"/>
              </a:lnSpc>
              <a:buFont typeface="Arial" panose="020B0604020202020204" pitchFamily="34" charset="0"/>
              <a:buChar char="•"/>
            </a:pPr>
            <a:r>
              <a:rPr lang="zh-CN" altLang="en-US" dirty="0">
                <a:latin typeface="思源黑体 CN Normal" panose="020B0400000000000000" pitchFamily="34" charset="-122"/>
                <a:ea typeface="思源黑体 CN Normal" panose="020B0400000000000000" pitchFamily="34" charset="-122"/>
              </a:rPr>
              <a:t>利用恐吓的方式让被骗者紧张，比如，账户不安全、涉嫌洗钱、包裹发现毒品</a:t>
            </a:r>
            <a:endParaRPr lang="zh-CN" altLang="en-US" dirty="0">
              <a:latin typeface="思源黑体 CN Normal" panose="020B0400000000000000" pitchFamily="34" charset="-122"/>
              <a:ea typeface="思源黑体 CN Normal" panose="020B0400000000000000" pitchFamily="34" charset="-122"/>
            </a:endParaRPr>
          </a:p>
          <a:p>
            <a:pPr marL="285750" indent="-285750" algn="just">
              <a:lnSpc>
                <a:spcPct val="130000"/>
              </a:lnSpc>
              <a:buFont typeface="Arial" panose="020B0604020202020204" pitchFamily="34" charset="0"/>
              <a:buChar char="•"/>
            </a:pPr>
            <a:r>
              <a:rPr lang="zh-CN" altLang="en-US" dirty="0">
                <a:latin typeface="思源黑体 CN Normal" panose="020B0400000000000000" pitchFamily="34" charset="-122"/>
                <a:ea typeface="思源黑体 CN Normal" panose="020B0400000000000000" pitchFamily="34" charset="-122"/>
              </a:rPr>
              <a:t>提供帮助，在被骗者恐慌、大脑混乱的时候，提出解决方案，那就是汇款到指定账户</a:t>
            </a:r>
            <a:endParaRPr lang="zh-CN" altLang="en-US" dirty="0">
              <a:latin typeface="思源黑体 CN Normal" panose="020B0400000000000000" pitchFamily="34" charset="-122"/>
              <a:ea typeface="思源黑体 CN Normal" panose="020B0400000000000000" pitchFamily="34" charset="-122"/>
            </a:endParaRPr>
          </a:p>
          <a:p>
            <a:pPr marL="285750" indent="-285750" algn="just">
              <a:lnSpc>
                <a:spcPct val="130000"/>
              </a:lnSpc>
              <a:buFont typeface="Arial" panose="020B0604020202020204" pitchFamily="34" charset="0"/>
              <a:buChar char="•"/>
            </a:pPr>
            <a:r>
              <a:rPr lang="zh-CN" altLang="en-US" dirty="0">
                <a:latin typeface="思源黑体 CN Normal" panose="020B0400000000000000" pitchFamily="34" charset="-122"/>
                <a:ea typeface="思源黑体 CN Normal" panose="020B0400000000000000" pitchFamily="34" charset="-122"/>
              </a:rPr>
              <a:t>骗子迅速从多台</a:t>
            </a:r>
            <a:r>
              <a:rPr lang="en-US" altLang="zh-CN" dirty="0">
                <a:latin typeface="思源黑体 CN Normal" panose="020B0400000000000000" pitchFamily="34" charset="-122"/>
                <a:ea typeface="思源黑体 CN Normal" panose="020B0400000000000000" pitchFamily="34" charset="-122"/>
              </a:rPr>
              <a:t>ATM</a:t>
            </a:r>
            <a:r>
              <a:rPr lang="zh-CN" altLang="en-US" dirty="0">
                <a:latin typeface="思源黑体 CN Normal" panose="020B0400000000000000" pitchFamily="34" charset="-122"/>
                <a:ea typeface="思源黑体 CN Normal" panose="020B0400000000000000" pitchFamily="34" charset="-122"/>
              </a:rPr>
              <a:t>机取走资金</a:t>
            </a:r>
            <a:endParaRPr lang="zh-CN" altLang="en-US" dirty="0">
              <a:latin typeface="思源黑体 CN Normal" panose="020B0400000000000000" pitchFamily="34" charset="-122"/>
              <a:ea typeface="思源黑体 CN Normal" panose="020B0400000000000000" pitchFamily="34" charset="-122"/>
            </a:endParaRPr>
          </a:p>
        </p:txBody>
      </p:sp>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23" name="组合 22"/>
          <p:cNvGrpSpPr/>
          <p:nvPr/>
        </p:nvGrpSpPr>
        <p:grpSpPr>
          <a:xfrm>
            <a:off x="1114425" y="1397000"/>
            <a:ext cx="9916432" cy="639617"/>
            <a:chOff x="1114425" y="1397000"/>
            <a:chExt cx="9916432" cy="639617"/>
          </a:xfrm>
        </p:grpSpPr>
        <p:grpSp>
          <p:nvGrpSpPr>
            <p:cNvPr id="6" name="组合 5"/>
            <p:cNvGrpSpPr/>
            <p:nvPr/>
          </p:nvGrpSpPr>
          <p:grpSpPr>
            <a:xfrm>
              <a:off x="1114425" y="1397000"/>
              <a:ext cx="7608663" cy="637309"/>
              <a:chOff x="1114425" y="1397000"/>
              <a:chExt cx="7608663" cy="637309"/>
            </a:xfrm>
          </p:grpSpPr>
          <p:sp>
            <p:nvSpPr>
              <p:cNvPr id="4" name="矩形 3"/>
              <p:cNvSpPr/>
              <p:nvPr/>
            </p:nvSpPr>
            <p:spPr>
              <a:xfrm>
                <a:off x="1803400" y="1448882"/>
                <a:ext cx="6919688"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冒充银行信用卡中心，虚构银联卡消费诈骗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08</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3" name="直接连接符 12"/>
            <p:cNvCxnSpPr/>
            <p:nvPr/>
          </p:nvCxnSpPr>
          <p:spPr>
            <a:xfrm>
              <a:off x="1803400" y="2036617"/>
              <a:ext cx="9227457"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66121" y="4215796"/>
            <a:ext cx="4814660" cy="2103137"/>
            <a:chOff x="1066121" y="4215796"/>
            <a:chExt cx="4814660" cy="2103137"/>
          </a:xfrm>
        </p:grpSpPr>
        <p:sp>
          <p:nvSpPr>
            <p:cNvPr id="19" name="矩形 18"/>
            <p:cNvSpPr/>
            <p:nvPr/>
          </p:nvSpPr>
          <p:spPr>
            <a:xfrm>
              <a:off x="1066121" y="4455281"/>
              <a:ext cx="4814660" cy="1863652"/>
            </a:xfrm>
            <a:prstGeom prst="rect">
              <a:avLst/>
            </a:prstGeom>
            <a:noFill/>
            <a:ln w="19050">
              <a:solidFill>
                <a:srgbClr val="014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62743" y="4783256"/>
              <a:ext cx="4495346" cy="1346715"/>
            </a:xfrm>
            <a:prstGeom prst="rect">
              <a:avLst/>
            </a:prstGeom>
          </p:spPr>
          <p:txBody>
            <a:bodyPr wrap="square">
              <a:spAutoFit/>
            </a:bodyPr>
            <a:lstStyle/>
            <a:p>
              <a:pPr algn="just">
                <a:lnSpc>
                  <a:spcPct val="130000"/>
                </a:lnSpc>
              </a:pPr>
              <a:r>
                <a:rPr lang="zh-CN" altLang="en-US" sz="1600" dirty="0">
                  <a:latin typeface="思源黑体 CN Normal" panose="020B0400000000000000" pitchFamily="34" charset="-122"/>
                  <a:ea typeface="思源黑体 CN Normal" panose="020B0400000000000000" pitchFamily="34" charset="-122"/>
                </a:rPr>
                <a:t>犯罪分子捏造受害人在某商场的刷卡消费记录，以手机短信的方式通知受害人。诈骗短信内容：银联中心通知，你的银行卡在</a:t>
              </a:r>
              <a:r>
                <a:rPr lang="en-US" altLang="zh-CN" sz="1600" dirty="0">
                  <a:latin typeface="思源黑体 CN Normal" panose="020B0400000000000000" pitchFamily="34" charset="-122"/>
                  <a:ea typeface="思源黑体 CN Normal" panose="020B0400000000000000" pitchFamily="34" charset="-122"/>
                </a:rPr>
                <a:t>××</a:t>
              </a:r>
              <a:r>
                <a:rPr lang="zh-CN" altLang="en-US" sz="1600" dirty="0">
                  <a:latin typeface="思源黑体 CN Normal" panose="020B0400000000000000" pitchFamily="34" charset="-122"/>
                  <a:ea typeface="思源黑体 CN Normal" panose="020B0400000000000000" pitchFamily="34" charset="-122"/>
                </a:rPr>
                <a:t>商店刷卡消费</a:t>
              </a:r>
              <a:r>
                <a:rPr lang="en-US" altLang="zh-CN" sz="1600" dirty="0">
                  <a:latin typeface="思源黑体 CN Normal" panose="020B0400000000000000" pitchFamily="34" charset="-122"/>
                  <a:ea typeface="思源黑体 CN Normal" panose="020B0400000000000000" pitchFamily="34" charset="-122"/>
                </a:rPr>
                <a:t>6800</a:t>
              </a:r>
              <a:r>
                <a:rPr lang="zh-CN" altLang="en-US" sz="1600" dirty="0">
                  <a:latin typeface="思源黑体 CN Normal" panose="020B0400000000000000" pitchFamily="34" charset="-122"/>
                  <a:ea typeface="思源黑体 CN Normal" panose="020B0400000000000000" pitchFamily="34" charset="-122"/>
                </a:rPr>
                <a:t>元，如有问题请咨询</a:t>
              </a:r>
              <a:r>
                <a:rPr lang="en-US" altLang="zh-CN" sz="1600" dirty="0">
                  <a:latin typeface="思源黑体 CN Normal" panose="020B0400000000000000" pitchFamily="34" charset="-122"/>
                  <a:ea typeface="思源黑体 CN Normal" panose="020B0400000000000000" pitchFamily="34" charset="-122"/>
                </a:rPr>
                <a:t>069187161×××</a:t>
              </a:r>
              <a:r>
                <a:rPr lang="zh-CN" altLang="en-US" sz="1600" dirty="0">
                  <a:latin typeface="思源黑体 CN Normal" panose="020B0400000000000000" pitchFamily="34" charset="-122"/>
                  <a:ea typeface="思源黑体 CN Normal" panose="020B0400000000000000" pitchFamily="34" charset="-122"/>
                </a:rPr>
                <a:t>。 </a:t>
              </a:r>
              <a:endParaRPr lang="zh-CN" altLang="en-US" sz="1600" dirty="0">
                <a:latin typeface="思源黑体 CN Normal" panose="020B0400000000000000" pitchFamily="34" charset="-122"/>
                <a:ea typeface="思源黑体 CN Normal" panose="020B0400000000000000" pitchFamily="34" charset="-122"/>
              </a:endParaRPr>
            </a:p>
          </p:txBody>
        </p:sp>
        <p:sp>
          <p:nvSpPr>
            <p:cNvPr id="7" name="矩形 6"/>
            <p:cNvSpPr/>
            <p:nvPr/>
          </p:nvSpPr>
          <p:spPr>
            <a:xfrm>
              <a:off x="1262743" y="4215796"/>
              <a:ext cx="1524000" cy="478971"/>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思源黑体 CN Normal" panose="020B0400000000000000" pitchFamily="34" charset="-122"/>
                  <a:ea typeface="思源黑体 CN Normal" panose="020B0400000000000000" pitchFamily="34" charset="-122"/>
                </a:rPr>
                <a:t>诈骗手法：</a:t>
              </a:r>
              <a:endParaRPr lang="zh-CN" altLang="en-US" sz="2000" b="1" dirty="0"/>
            </a:p>
          </p:txBody>
        </p:sp>
      </p:grpSp>
      <p:grpSp>
        <p:nvGrpSpPr>
          <p:cNvPr id="21" name="组合 20"/>
          <p:cNvGrpSpPr/>
          <p:nvPr/>
        </p:nvGrpSpPr>
        <p:grpSpPr>
          <a:xfrm>
            <a:off x="6306911" y="4215796"/>
            <a:ext cx="4814660" cy="2103137"/>
            <a:chOff x="6306911" y="4215796"/>
            <a:chExt cx="4814660" cy="2103137"/>
          </a:xfrm>
        </p:grpSpPr>
        <p:sp>
          <p:nvSpPr>
            <p:cNvPr id="20" name="矩形 19"/>
            <p:cNvSpPr/>
            <p:nvPr/>
          </p:nvSpPr>
          <p:spPr>
            <a:xfrm>
              <a:off x="6306911" y="4455281"/>
              <a:ext cx="4814660" cy="1863652"/>
            </a:xfrm>
            <a:prstGeom prst="rect">
              <a:avLst/>
            </a:prstGeom>
            <a:noFill/>
            <a:ln w="19050">
              <a:solidFill>
                <a:srgbClr val="014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6535511" y="4783256"/>
              <a:ext cx="4495346" cy="1346715"/>
            </a:xfrm>
            <a:prstGeom prst="rect">
              <a:avLst/>
            </a:prstGeom>
          </p:spPr>
          <p:txBody>
            <a:bodyPr wrap="square">
              <a:spAutoFit/>
            </a:bodyPr>
            <a:lstStyle/>
            <a:p>
              <a:pPr algn="just">
                <a:lnSpc>
                  <a:spcPct val="130000"/>
                </a:lnSpc>
              </a:pPr>
              <a:r>
                <a:rPr lang="zh-CN" altLang="en-US" sz="1600" dirty="0">
                  <a:latin typeface="思源黑体 CN Normal" panose="020B0400000000000000" pitchFamily="34" charset="-122"/>
                  <a:ea typeface="思源黑体 CN Normal" panose="020B0400000000000000" pitchFamily="34" charset="-122"/>
                </a:rPr>
                <a:t>受害人一旦拨打咨询电话，对方自称是银行客户服务中心，要求受害人报案，再以保护银行卡安全进行升级、设置防火墙保护、或者加密等借口，骗受害人在</a:t>
              </a:r>
              <a:r>
                <a:rPr lang="en-US" altLang="zh-CN" sz="1600" dirty="0">
                  <a:latin typeface="思源黑体 CN Normal" panose="020B0400000000000000" pitchFamily="34" charset="-122"/>
                  <a:ea typeface="思源黑体 CN Normal" panose="020B0400000000000000" pitchFamily="34" charset="-122"/>
                </a:rPr>
                <a:t>ATM</a:t>
              </a:r>
              <a:r>
                <a:rPr lang="zh-CN" altLang="en-US" sz="1600" dirty="0">
                  <a:latin typeface="思源黑体 CN Normal" panose="020B0400000000000000" pitchFamily="34" charset="-122"/>
                  <a:ea typeface="思源黑体 CN Normal" panose="020B0400000000000000" pitchFamily="34" charset="-122"/>
                </a:rPr>
                <a:t>机上进行操作，实际是转账操作。</a:t>
              </a:r>
              <a:endParaRPr lang="zh-CN" altLang="en-US" sz="1600" dirty="0">
                <a:latin typeface="思源黑体 CN Normal" panose="020B0400000000000000" pitchFamily="34" charset="-122"/>
                <a:ea typeface="思源黑体 CN Normal" panose="020B0400000000000000" pitchFamily="34" charset="-122"/>
              </a:endParaRPr>
            </a:p>
          </p:txBody>
        </p:sp>
        <p:sp>
          <p:nvSpPr>
            <p:cNvPr id="15" name="矩形 14"/>
            <p:cNvSpPr/>
            <p:nvPr/>
          </p:nvSpPr>
          <p:spPr>
            <a:xfrm>
              <a:off x="6535511" y="4215796"/>
              <a:ext cx="1524000" cy="478971"/>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思源黑体 CN Normal" panose="020B0400000000000000" pitchFamily="34" charset="-122"/>
                  <a:ea typeface="思源黑体 CN Normal" panose="020B0400000000000000" pitchFamily="34" charset="-122"/>
                </a:rPr>
                <a:t>诈骗陷阱：</a:t>
              </a:r>
              <a:endParaRPr lang="zh-CN" altLang="en-US" sz="2000" b="1" dirty="0"/>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11" name="组合 10"/>
          <p:cNvGrpSpPr/>
          <p:nvPr/>
        </p:nvGrpSpPr>
        <p:grpSpPr>
          <a:xfrm>
            <a:off x="1114425" y="1397000"/>
            <a:ext cx="10007145" cy="639617"/>
            <a:chOff x="1114425" y="1397000"/>
            <a:chExt cx="10007145" cy="639617"/>
          </a:xfrm>
        </p:grpSpPr>
        <p:grpSp>
          <p:nvGrpSpPr>
            <p:cNvPr id="6" name="组合 5"/>
            <p:cNvGrpSpPr/>
            <p:nvPr/>
          </p:nvGrpSpPr>
          <p:grpSpPr>
            <a:xfrm>
              <a:off x="1114425" y="1397000"/>
              <a:ext cx="10007145" cy="637309"/>
              <a:chOff x="1114425" y="1397000"/>
              <a:chExt cx="10007145" cy="637309"/>
            </a:xfrm>
          </p:grpSpPr>
          <p:sp>
            <p:nvSpPr>
              <p:cNvPr id="4" name="矩形 3"/>
              <p:cNvSpPr/>
              <p:nvPr/>
            </p:nvSpPr>
            <p:spPr>
              <a:xfrm>
                <a:off x="1803399" y="1448882"/>
                <a:ext cx="9318171"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以虚构办理低息贷款或信用卡套现、免担保贷款为由实施诈骗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09</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3" name="直接连接符 12"/>
            <p:cNvCxnSpPr/>
            <p:nvPr/>
          </p:nvCxnSpPr>
          <p:spPr>
            <a:xfrm>
              <a:off x="1803400" y="2036617"/>
              <a:ext cx="9227457"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066120" y="2391498"/>
            <a:ext cx="9964736" cy="1761222"/>
            <a:chOff x="1066121" y="2391498"/>
            <a:chExt cx="9964736" cy="1761222"/>
          </a:xfrm>
        </p:grpSpPr>
        <p:sp>
          <p:nvSpPr>
            <p:cNvPr id="19" name="矩形 18"/>
            <p:cNvSpPr/>
            <p:nvPr/>
          </p:nvSpPr>
          <p:spPr>
            <a:xfrm>
              <a:off x="1066121" y="2630983"/>
              <a:ext cx="9964736" cy="1521737"/>
            </a:xfrm>
            <a:prstGeom prst="rect">
              <a:avLst/>
            </a:prstGeom>
            <a:noFill/>
            <a:ln w="19050">
              <a:solidFill>
                <a:srgbClr val="014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62743" y="2958958"/>
              <a:ext cx="9768114" cy="1143455"/>
            </a:xfrm>
            <a:prstGeom prst="rect">
              <a:avLst/>
            </a:prstGeom>
          </p:spPr>
          <p:txBody>
            <a:bodyPr wrap="square">
              <a:spAutoFit/>
            </a:bodyPr>
            <a:lstStyle/>
            <a:p>
              <a:pPr algn="just">
                <a:lnSpc>
                  <a:spcPct val="130000"/>
                </a:lnSpc>
              </a:pPr>
              <a:r>
                <a:rPr lang="zh-CN" altLang="en-US" b="1" dirty="0">
                  <a:latin typeface="思源黑体 CN Normal" panose="020B0400000000000000" pitchFamily="34" charset="-122"/>
                  <a:ea typeface="思源黑体 CN Normal" panose="020B0400000000000000" pitchFamily="34" charset="-122"/>
                </a:rPr>
                <a:t>手机短信、网络消息、报纸广告 　</a:t>
              </a:r>
              <a:endParaRPr lang="zh-CN" altLang="en-US" b="1" dirty="0">
                <a:latin typeface="思源黑体 CN Normal" panose="020B0400000000000000" pitchFamily="34" charset="-122"/>
                <a:ea typeface="思源黑体 CN Normal" panose="020B0400000000000000" pitchFamily="34" charset="-122"/>
              </a:endParaRPr>
            </a:p>
            <a:p>
              <a:pPr algn="just">
                <a:lnSpc>
                  <a:spcPct val="130000"/>
                </a:lnSpc>
              </a:pPr>
              <a:r>
                <a:rPr lang="zh-CN" altLang="en-US" dirty="0">
                  <a:latin typeface="思源黑体 CN Normal" panose="020B0400000000000000" pitchFamily="34" charset="-122"/>
                  <a:ea typeface="思源黑体 CN Normal" panose="020B0400000000000000" pitchFamily="34" charset="-122"/>
                </a:rPr>
                <a:t>诈骗短信内容：“你好，鸿太集团为资金短缺提供小额融资，无需担保抵押，月息</a:t>
              </a:r>
              <a:r>
                <a:rPr lang="en-US" altLang="zh-CN" dirty="0">
                  <a:latin typeface="思源黑体 CN Normal" panose="020B0400000000000000" pitchFamily="34" charset="-122"/>
                  <a:ea typeface="思源黑体 CN Normal" panose="020B0400000000000000" pitchFamily="34" charset="-122"/>
                </a:rPr>
                <a:t>3</a:t>
              </a:r>
              <a:r>
                <a:rPr lang="zh-CN" altLang="en-US" dirty="0">
                  <a:latin typeface="思源黑体 CN Normal" panose="020B0400000000000000" pitchFamily="34" charset="-122"/>
                  <a:ea typeface="思源黑体 CN Normal" panose="020B0400000000000000" pitchFamily="34" charset="-122"/>
                </a:rPr>
                <a:t>％，手续简单快捷，急需者请电</a:t>
              </a:r>
              <a:r>
                <a:rPr lang="en-US" altLang="zh-CN" dirty="0">
                  <a:latin typeface="思源黑体 CN Normal" panose="020B0400000000000000" pitchFamily="34" charset="-122"/>
                  <a:ea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rPr>
                <a:t>。 </a:t>
              </a:r>
              <a:endParaRPr lang="zh-CN" altLang="en-US" dirty="0">
                <a:latin typeface="思源黑体 CN Normal" panose="020B0400000000000000" pitchFamily="34" charset="-122"/>
                <a:ea typeface="思源黑体 CN Normal" panose="020B0400000000000000" pitchFamily="34" charset="-122"/>
              </a:endParaRPr>
            </a:p>
          </p:txBody>
        </p:sp>
        <p:sp>
          <p:nvSpPr>
            <p:cNvPr id="7" name="矩形 6"/>
            <p:cNvSpPr/>
            <p:nvPr/>
          </p:nvSpPr>
          <p:spPr>
            <a:xfrm>
              <a:off x="1262743" y="2391498"/>
              <a:ext cx="1524000" cy="478971"/>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思源黑体 CN Normal" panose="020B0400000000000000" pitchFamily="34" charset="-122"/>
                  <a:ea typeface="思源黑体 CN Normal" panose="020B0400000000000000" pitchFamily="34" charset="-122"/>
                </a:rPr>
                <a:t>诈骗手法：</a:t>
              </a:r>
              <a:endParaRPr lang="zh-CN" altLang="en-US" sz="2000" b="1" dirty="0"/>
            </a:p>
          </p:txBody>
        </p:sp>
      </p:grpSp>
      <p:grpSp>
        <p:nvGrpSpPr>
          <p:cNvPr id="8" name="组合 7"/>
          <p:cNvGrpSpPr/>
          <p:nvPr/>
        </p:nvGrpSpPr>
        <p:grpSpPr>
          <a:xfrm>
            <a:off x="1066120" y="4430388"/>
            <a:ext cx="9964737" cy="1761221"/>
            <a:chOff x="1066120" y="4430388"/>
            <a:chExt cx="9964737" cy="1761221"/>
          </a:xfrm>
        </p:grpSpPr>
        <p:sp>
          <p:nvSpPr>
            <p:cNvPr id="20" name="矩形 19"/>
            <p:cNvSpPr/>
            <p:nvPr/>
          </p:nvSpPr>
          <p:spPr>
            <a:xfrm>
              <a:off x="1066120" y="4669872"/>
              <a:ext cx="9964735" cy="1521737"/>
            </a:xfrm>
            <a:prstGeom prst="rect">
              <a:avLst/>
            </a:prstGeom>
            <a:noFill/>
            <a:ln w="19050">
              <a:solidFill>
                <a:srgbClr val="014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1294721" y="4997848"/>
              <a:ext cx="9736136" cy="114345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犯罪分子通过短信、网页、报刊等媒介散发虚假低息、免担保贷款信息。当受害人与对方联系后，对方会以交纳年利息、检验还贷能力、保证金、手续费、税款、代办费等借口，诱骗受害人向其提供的帐户上汇款。 　</a:t>
              </a:r>
              <a:endParaRPr lang="zh-CN" altLang="en-US" dirty="0">
                <a:latin typeface="思源黑体 CN Normal" panose="020B0400000000000000" pitchFamily="34" charset="-122"/>
                <a:ea typeface="思源黑体 CN Normal" panose="020B0400000000000000" pitchFamily="34" charset="-122"/>
              </a:endParaRPr>
            </a:p>
          </p:txBody>
        </p:sp>
        <p:sp>
          <p:nvSpPr>
            <p:cNvPr id="15" name="矩形 14"/>
            <p:cNvSpPr/>
            <p:nvPr/>
          </p:nvSpPr>
          <p:spPr>
            <a:xfrm>
              <a:off x="1294721" y="4430388"/>
              <a:ext cx="1524000" cy="478971"/>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思源黑体 CN Normal" panose="020B0400000000000000" pitchFamily="34" charset="-122"/>
                  <a:ea typeface="思源黑体 CN Normal" panose="020B0400000000000000" pitchFamily="34" charset="-122"/>
                </a:rPr>
                <a:t>诈骗陷阱：</a:t>
              </a:r>
              <a:endParaRPr lang="zh-CN" altLang="en-US" sz="2000" b="1" dirty="0"/>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常见诈骗行为</a:t>
            </a:r>
            <a:endParaRPr lang="zh-CN" altLang="en-US" dirty="0"/>
          </a:p>
        </p:txBody>
      </p:sp>
      <p:grpSp>
        <p:nvGrpSpPr>
          <p:cNvPr id="11" name="组合 10"/>
          <p:cNvGrpSpPr/>
          <p:nvPr/>
        </p:nvGrpSpPr>
        <p:grpSpPr>
          <a:xfrm>
            <a:off x="1114425" y="1397000"/>
            <a:ext cx="4328432" cy="4421896"/>
            <a:chOff x="1114425" y="1397000"/>
            <a:chExt cx="4328432" cy="4421896"/>
          </a:xfrm>
        </p:grpSpPr>
        <p:sp>
          <p:nvSpPr>
            <p:cNvPr id="2" name="矩形 1"/>
            <p:cNvSpPr/>
            <p:nvPr/>
          </p:nvSpPr>
          <p:spPr>
            <a:xfrm>
              <a:off x="1114425" y="2404563"/>
              <a:ext cx="4328432" cy="3414333"/>
            </a:xfrm>
            <a:prstGeom prst="rect">
              <a:avLst/>
            </a:prstGeom>
          </p:spPr>
          <p:txBody>
            <a:bodyPr wrap="square">
              <a:spAutoFit/>
            </a:bodyPr>
            <a:lstStyle/>
            <a:p>
              <a:pPr algn="just">
                <a:lnSpc>
                  <a:spcPct val="130000"/>
                </a:lnSpc>
              </a:pPr>
              <a:r>
                <a:rPr lang="zh-CN" altLang="en-US" sz="2400" dirty="0">
                  <a:latin typeface="思源黑体 CN Normal" panose="020B0400000000000000" pitchFamily="34" charset="-122"/>
                  <a:ea typeface="思源黑体 CN Normal" panose="020B0400000000000000" pitchFamily="34" charset="-122"/>
                </a:rPr>
                <a:t>除此之外，网络诈骗形式还包括网络</a:t>
              </a:r>
              <a:r>
                <a:rPr lang="zh-CN" altLang="en-US" sz="2400" b="1" dirty="0">
                  <a:latin typeface="思源黑体 CN Normal" panose="020B0400000000000000" pitchFamily="34" charset="-122"/>
                  <a:ea typeface="思源黑体 CN Normal" panose="020B0400000000000000" pitchFamily="34" charset="-122"/>
                </a:rPr>
                <a:t>招生诈骗、网络贩卖试题诈骗、网络招聘诈骗</a:t>
              </a:r>
              <a:r>
                <a:rPr lang="zh-CN" altLang="en-US" sz="2400" dirty="0">
                  <a:latin typeface="思源黑体 CN Normal" panose="020B0400000000000000" pitchFamily="34" charset="-122"/>
                  <a:ea typeface="思源黑体 CN Normal" panose="020B0400000000000000" pitchFamily="34" charset="-122"/>
                </a:rPr>
                <a:t>等。但无非是利用了人们想通过非法途径获取不法利益的心理，或者就是利用人们善良的心理而进行诈骗。</a:t>
              </a:r>
              <a:endParaRPr lang="zh-CN" altLang="en-US" sz="2400" dirty="0">
                <a:latin typeface="思源黑体 CN Normal" panose="020B0400000000000000" pitchFamily="34" charset="-122"/>
                <a:ea typeface="思源黑体 CN Normal" panose="020B0400000000000000" pitchFamily="34" charset="-122"/>
              </a:endParaRPr>
            </a:p>
          </p:txBody>
        </p:sp>
        <p:grpSp>
          <p:nvGrpSpPr>
            <p:cNvPr id="4" name="组合 3"/>
            <p:cNvGrpSpPr/>
            <p:nvPr/>
          </p:nvGrpSpPr>
          <p:grpSpPr>
            <a:xfrm>
              <a:off x="1114425" y="1397000"/>
              <a:ext cx="2485119" cy="637309"/>
              <a:chOff x="1114425" y="1397000"/>
              <a:chExt cx="2485119" cy="637309"/>
            </a:xfrm>
          </p:grpSpPr>
          <p:sp>
            <p:nvSpPr>
              <p:cNvPr id="5" name="矩形 4"/>
              <p:cNvSpPr/>
              <p:nvPr/>
            </p:nvSpPr>
            <p:spPr>
              <a:xfrm>
                <a:off x="1803400" y="1448882"/>
                <a:ext cx="179614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其他</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6" name="矩形: 圆角 5"/>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10</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7" name="直接连接符 6"/>
            <p:cNvCxnSpPr/>
            <p:nvPr/>
          </p:nvCxnSpPr>
          <p:spPr>
            <a:xfrm>
              <a:off x="1803400" y="2036617"/>
              <a:ext cx="3639457"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42857" y="660399"/>
            <a:ext cx="5537202" cy="5537202"/>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775" b="775"/>
          <a:stretch>
            <a:fillRect/>
          </a:stretch>
        </p:blipFill>
        <p:spPr>
          <a:xfrm>
            <a:off x="0" y="-20170"/>
            <a:ext cx="12263710" cy="6898337"/>
          </a:xfrm>
          <a:prstGeom prst="rect">
            <a:avLst/>
          </a:prstGeom>
        </p:spPr>
      </p:pic>
      <p:sp>
        <p:nvSpPr>
          <p:cNvPr id="24" name="文本框 23"/>
          <p:cNvSpPr txBox="1"/>
          <p:nvPr/>
        </p:nvSpPr>
        <p:spPr>
          <a:xfrm>
            <a:off x="970329" y="3304814"/>
            <a:ext cx="6184526" cy="2308324"/>
          </a:xfrm>
          <a:prstGeom prst="rect">
            <a:avLst/>
          </a:prstGeom>
          <a:noFill/>
        </p:spPr>
        <p:txBody>
          <a:bodyPr wrap="square" rtlCol="0">
            <a:spAutoFit/>
            <a:scene3d>
              <a:camera prst="orthographicFront"/>
              <a:lightRig rig="threePt" dir="t"/>
            </a:scene3d>
            <a:sp3d contourW="12700"/>
          </a:bodyPr>
          <a:lstStyle/>
          <a:p>
            <a:pPr lvl="0">
              <a:defRPr/>
            </a:pPr>
            <a:r>
              <a:rPr lang="zh-CN" altLang="en-US" sz="7200" b="1" spc="-300" dirty="0">
                <a:solidFill>
                  <a:schemeClr val="bg1"/>
                </a:solidFill>
                <a:latin typeface="思源黑体 Heavy" panose="020B0A00000000000000" pitchFamily="34" charset="-122"/>
                <a:ea typeface="思源黑体 Heavy" panose="020B0A00000000000000" pitchFamily="34" charset="-122"/>
                <a:cs typeface="Arial" panose="020B0604020202020204" pitchFamily="34" charset="0"/>
                <a:sym typeface="+mn-lt"/>
              </a:rPr>
              <a:t>电信诈骗的防范、处理措施</a:t>
            </a:r>
            <a:endParaRPr lang="zh-CN" altLang="en-US" sz="7200" b="1" spc="-300" dirty="0">
              <a:solidFill>
                <a:schemeClr val="bg1"/>
              </a:solidFill>
              <a:latin typeface="思源黑体 Heavy" panose="020B0A00000000000000" pitchFamily="34" charset="-122"/>
              <a:ea typeface="思源黑体 Heavy" panose="020B0A00000000000000" pitchFamily="34" charset="-122"/>
              <a:cs typeface="Arial" panose="020B0604020202020204" pitchFamily="34" charset="0"/>
              <a:sym typeface="+mn-lt"/>
            </a:endParaRPr>
          </a:p>
        </p:txBody>
      </p:sp>
      <p:sp>
        <p:nvSpPr>
          <p:cNvPr id="25" name="文本框 24"/>
          <p:cNvSpPr txBox="1"/>
          <p:nvPr/>
        </p:nvSpPr>
        <p:spPr>
          <a:xfrm>
            <a:off x="970329" y="5538220"/>
            <a:ext cx="5401442" cy="43088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mn-ea"/>
                <a:sym typeface="+mn-lt"/>
              </a:rPr>
              <a:t>The user can demonstrate on a projector or computer, or print the presentation and make it into a film to be used in a wider field</a:t>
            </a:r>
            <a:endParaRPr kumimoji="0" lang="en-US" altLang="zh-CN" sz="1100" b="0"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mn-ea"/>
              <a:sym typeface="+mn-lt"/>
            </a:endParaRPr>
          </a:p>
        </p:txBody>
      </p:sp>
      <p:grpSp>
        <p:nvGrpSpPr>
          <p:cNvPr id="17" name="组合 16"/>
          <p:cNvGrpSpPr/>
          <p:nvPr/>
        </p:nvGrpSpPr>
        <p:grpSpPr>
          <a:xfrm>
            <a:off x="-4472965" y="-3439331"/>
            <a:ext cx="17878118" cy="12620948"/>
            <a:chOff x="-4472965" y="-3439331"/>
            <a:chExt cx="17878118" cy="12620948"/>
          </a:xfrm>
        </p:grpSpPr>
        <p:sp>
          <p:nvSpPr>
            <p:cNvPr id="9" name="任意多边形: 形状 8"/>
            <p:cNvSpPr/>
            <p:nvPr/>
          </p:nvSpPr>
          <p:spPr>
            <a:xfrm rot="12858910">
              <a:off x="-4472965" y="-3439331"/>
              <a:ext cx="9670340" cy="5925159"/>
            </a:xfrm>
            <a:custGeom>
              <a:avLst/>
              <a:gdLst>
                <a:gd name="connsiteX0" fmla="*/ 97820 w 9670340"/>
                <a:gd name="connsiteY0" fmla="*/ 3564970 h 5925159"/>
                <a:gd name="connsiteX1" fmla="*/ 6587111 w 9670340"/>
                <a:gd name="connsiteY1" fmla="*/ 5924712 h 5925159"/>
                <a:gd name="connsiteX2" fmla="*/ 8799369 w 9670340"/>
                <a:gd name="connsiteY2" fmla="*/ 3387989 h 5925159"/>
                <a:gd name="connsiteX3" fmla="*/ 9271317 w 9670340"/>
                <a:gd name="connsiteY3" fmla="*/ 703782 h 5925159"/>
                <a:gd name="connsiteX4" fmla="*/ 3135988 w 9670340"/>
                <a:gd name="connsiteY4" fmla="*/ 202337 h 5925159"/>
                <a:gd name="connsiteX5" fmla="*/ 97820 w 9670340"/>
                <a:gd name="connsiteY5" fmla="*/ 3564970 h 59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0340" h="5925159">
                  <a:moveTo>
                    <a:pt x="97820" y="3564970"/>
                  </a:moveTo>
                  <a:cubicBezTo>
                    <a:pt x="673007" y="4518699"/>
                    <a:pt x="5136853" y="5954209"/>
                    <a:pt x="6587111" y="5924712"/>
                  </a:cubicBezTo>
                  <a:cubicBezTo>
                    <a:pt x="8037369" y="5895215"/>
                    <a:pt x="8352001" y="4258144"/>
                    <a:pt x="8799369" y="3387989"/>
                  </a:cubicBezTo>
                  <a:cubicBezTo>
                    <a:pt x="9246737" y="2517834"/>
                    <a:pt x="10215214" y="1234724"/>
                    <a:pt x="9271317" y="703782"/>
                  </a:cubicBezTo>
                  <a:cubicBezTo>
                    <a:pt x="8327420" y="172840"/>
                    <a:pt x="4664904" y="-274528"/>
                    <a:pt x="3135988" y="202337"/>
                  </a:cubicBezTo>
                  <a:cubicBezTo>
                    <a:pt x="1607072" y="679202"/>
                    <a:pt x="-477367" y="2611241"/>
                    <a:pt x="97820" y="3564970"/>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8357299" flipH="1">
              <a:off x="7310435" y="3086899"/>
              <a:ext cx="7558334" cy="4631102"/>
            </a:xfrm>
            <a:custGeom>
              <a:avLst/>
              <a:gdLst>
                <a:gd name="connsiteX0" fmla="*/ 97820 w 9670340"/>
                <a:gd name="connsiteY0" fmla="*/ 3564970 h 5925159"/>
                <a:gd name="connsiteX1" fmla="*/ 6587111 w 9670340"/>
                <a:gd name="connsiteY1" fmla="*/ 5924712 h 5925159"/>
                <a:gd name="connsiteX2" fmla="*/ 8799369 w 9670340"/>
                <a:gd name="connsiteY2" fmla="*/ 3387989 h 5925159"/>
                <a:gd name="connsiteX3" fmla="*/ 9271317 w 9670340"/>
                <a:gd name="connsiteY3" fmla="*/ 703782 h 5925159"/>
                <a:gd name="connsiteX4" fmla="*/ 3135988 w 9670340"/>
                <a:gd name="connsiteY4" fmla="*/ 202337 h 5925159"/>
                <a:gd name="connsiteX5" fmla="*/ 97820 w 9670340"/>
                <a:gd name="connsiteY5" fmla="*/ 3564970 h 59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0340" h="5925159">
                  <a:moveTo>
                    <a:pt x="97820" y="3564970"/>
                  </a:moveTo>
                  <a:cubicBezTo>
                    <a:pt x="673007" y="4518699"/>
                    <a:pt x="5136853" y="5954209"/>
                    <a:pt x="6587111" y="5924712"/>
                  </a:cubicBezTo>
                  <a:cubicBezTo>
                    <a:pt x="8037369" y="5895215"/>
                    <a:pt x="8352001" y="4258144"/>
                    <a:pt x="8799369" y="3387989"/>
                  </a:cubicBezTo>
                  <a:cubicBezTo>
                    <a:pt x="9246737" y="2517834"/>
                    <a:pt x="10215214" y="1234724"/>
                    <a:pt x="9271317" y="703782"/>
                  </a:cubicBezTo>
                  <a:cubicBezTo>
                    <a:pt x="8327420" y="172840"/>
                    <a:pt x="4664904" y="-274528"/>
                    <a:pt x="3135988" y="202337"/>
                  </a:cubicBezTo>
                  <a:cubicBezTo>
                    <a:pt x="1607072" y="679202"/>
                    <a:pt x="-477367" y="2611241"/>
                    <a:pt x="97820" y="35649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129" y="0"/>
            <a:ext cx="6858000" cy="6858000"/>
          </a:xfrm>
          <a:prstGeom prst="rect">
            <a:avLst/>
          </a:prstGeom>
        </p:spPr>
      </p:pic>
      <p:grpSp>
        <p:nvGrpSpPr>
          <p:cNvPr id="10" name="组合 9"/>
          <p:cNvGrpSpPr/>
          <p:nvPr/>
        </p:nvGrpSpPr>
        <p:grpSpPr>
          <a:xfrm>
            <a:off x="970329" y="1392077"/>
            <a:ext cx="2997680" cy="1036602"/>
            <a:chOff x="5601098" y="1845211"/>
            <a:chExt cx="2997680" cy="1036602"/>
          </a:xfrm>
        </p:grpSpPr>
        <p:sp>
          <p:nvSpPr>
            <p:cNvPr id="18" name="文本框 17"/>
            <p:cNvSpPr txBox="1"/>
            <p:nvPr/>
          </p:nvSpPr>
          <p:spPr>
            <a:xfrm>
              <a:off x="5601098" y="1845211"/>
              <a:ext cx="2997680" cy="923330"/>
            </a:xfrm>
            <a:prstGeom prst="rect">
              <a:avLst/>
            </a:prstGeom>
            <a:noFill/>
          </p:spPr>
          <p:txBody>
            <a:bodyPr wrap="non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lvl="0" algn="l">
                <a:defRPr/>
              </a:pPr>
              <a:r>
                <a:rPr lang="en-US" altLang="zh-CN" sz="5400" dirty="0">
                  <a:solidFill>
                    <a:schemeClr val="bg1"/>
                  </a:solidFill>
                  <a:effectLst>
                    <a:outerShdw blurRad="63500" dist="38100" dir="5400000" algn="t" rotWithShape="0">
                      <a:prstClr val="black">
                        <a:alpha val="20000"/>
                      </a:prstClr>
                    </a:outerShdw>
                  </a:effectLst>
                  <a:latin typeface="思源黑体 Heavy" panose="020B0A00000000000000" pitchFamily="34" charset="-122"/>
                  <a:ea typeface="思源黑体 Heavy" panose="020B0A00000000000000" pitchFamily="34" charset="-122"/>
                  <a:cs typeface="+mn-ea"/>
                  <a:sym typeface="+mn-lt"/>
                </a:rPr>
                <a:t>PART 02</a:t>
              </a:r>
              <a:endParaRPr kumimoji="0" lang="zh-CN" altLang="en-US" sz="5400" i="0" u="none" strike="noStrike" kern="1200" cap="none" spc="0" normalizeH="0" baseline="0" noProof="0" dirty="0">
                <a:ln>
                  <a:noFill/>
                </a:ln>
                <a:solidFill>
                  <a:schemeClr val="bg1"/>
                </a:solidFill>
                <a:effectLst>
                  <a:outerShdw blurRad="63500" dist="38100" dir="5400000" algn="t" rotWithShape="0">
                    <a:prstClr val="black">
                      <a:alpha val="20000"/>
                    </a:prstClr>
                  </a:outerShdw>
                </a:effectLst>
                <a:uLnTx/>
                <a:uFillTx/>
                <a:latin typeface="思源黑体 Heavy" panose="020B0A00000000000000" pitchFamily="34" charset="-122"/>
                <a:ea typeface="思源黑体 Heavy" panose="020B0A00000000000000" pitchFamily="34" charset="-122"/>
                <a:cs typeface="+mn-ea"/>
                <a:sym typeface="+mn-lt"/>
              </a:endParaRPr>
            </a:p>
          </p:txBody>
        </p:sp>
        <p:cxnSp>
          <p:nvCxnSpPr>
            <p:cNvPr id="8" name="直接连接符 7"/>
            <p:cNvCxnSpPr/>
            <p:nvPr/>
          </p:nvCxnSpPr>
          <p:spPr>
            <a:xfrm>
              <a:off x="5760170" y="2881813"/>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电信诈骗的防范、处理措施</a:t>
            </a:r>
            <a:endParaRPr lang="zh-CN" altLang="en-US" dirty="0"/>
          </a:p>
        </p:txBody>
      </p:sp>
      <p:grpSp>
        <p:nvGrpSpPr>
          <p:cNvPr id="21" name="组合 20"/>
          <p:cNvGrpSpPr/>
          <p:nvPr/>
        </p:nvGrpSpPr>
        <p:grpSpPr>
          <a:xfrm>
            <a:off x="1274346" y="1539784"/>
            <a:ext cx="677108" cy="4289516"/>
            <a:chOff x="1274346" y="1539784"/>
            <a:chExt cx="677108" cy="4289516"/>
          </a:xfrm>
        </p:grpSpPr>
        <p:sp>
          <p:nvSpPr>
            <p:cNvPr id="8" name="矩形 7"/>
            <p:cNvSpPr/>
            <p:nvPr/>
          </p:nvSpPr>
          <p:spPr>
            <a:xfrm>
              <a:off x="1274346" y="1539784"/>
              <a:ext cx="677108" cy="4289516"/>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74346" y="1952017"/>
              <a:ext cx="677108" cy="3465051"/>
            </a:xfrm>
            <a:prstGeom prst="rect">
              <a:avLst/>
            </a:prstGeom>
          </p:spPr>
          <p:txBody>
            <a:bodyPr vert="eaVert" wrap="none">
              <a:spAutoFit/>
            </a:bodyPr>
            <a:lstStyle/>
            <a:p>
              <a:r>
                <a:rPr lang="zh-CN" altLang="en-US" sz="3200" b="1" dirty="0">
                  <a:solidFill>
                    <a:schemeClr val="bg1"/>
                  </a:solidFill>
                  <a:latin typeface="思源黑体 CN Normal" panose="020B0400000000000000" pitchFamily="34" charset="-122"/>
                  <a:ea typeface="思源黑体 CN Normal" panose="020B0400000000000000" pitchFamily="34" charset="-122"/>
                </a:rPr>
                <a:t>如何预防电信诈骗</a:t>
              </a:r>
              <a:endParaRPr lang="zh-CN" altLang="en-US" sz="3200" b="1"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0" name="组合 9"/>
          <p:cNvGrpSpPr/>
          <p:nvPr/>
        </p:nvGrpSpPr>
        <p:grpSpPr>
          <a:xfrm>
            <a:off x="2232314" y="1708700"/>
            <a:ext cx="8829386" cy="841086"/>
            <a:chOff x="2232314" y="1597363"/>
            <a:chExt cx="8829386" cy="841086"/>
          </a:xfrm>
        </p:grpSpPr>
        <p:sp>
          <p:nvSpPr>
            <p:cNvPr id="4" name="矩形 3"/>
            <p:cNvSpPr/>
            <p:nvPr/>
          </p:nvSpPr>
          <p:spPr>
            <a:xfrm>
              <a:off x="3105439" y="1626228"/>
              <a:ext cx="7956261" cy="783356"/>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当接到疑似诈骗电话或短信时，要注意核实对方身份，尤其是对方要求向指定账户汇款时，绝对不可轻易汇款，应该第一时间向校方保卫部门报警。</a:t>
              </a:r>
              <a:endParaRPr lang="zh-CN" altLang="en-US" dirty="0">
                <a:latin typeface="思源黑体 CN Normal" panose="020B0400000000000000" pitchFamily="34" charset="-122"/>
                <a:ea typeface="思源黑体 CN Normal" panose="020B0400000000000000" pitchFamily="34" charset="-122"/>
              </a:endParaRPr>
            </a:p>
          </p:txBody>
        </p:sp>
        <p:sp>
          <p:nvSpPr>
            <p:cNvPr id="9" name="菱形 8"/>
            <p:cNvSpPr/>
            <p:nvPr/>
          </p:nvSpPr>
          <p:spPr>
            <a:xfrm>
              <a:off x="2232314" y="1597363"/>
              <a:ext cx="841086" cy="841086"/>
            </a:xfrm>
            <a:prstGeom prst="diamond">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1</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1" name="组合 10"/>
          <p:cNvGrpSpPr/>
          <p:nvPr/>
        </p:nvGrpSpPr>
        <p:grpSpPr>
          <a:xfrm>
            <a:off x="2232314" y="2745566"/>
            <a:ext cx="8829386" cy="841086"/>
            <a:chOff x="2232314" y="1597363"/>
            <a:chExt cx="8829386" cy="841086"/>
          </a:xfrm>
        </p:grpSpPr>
        <p:sp>
          <p:nvSpPr>
            <p:cNvPr id="12" name="矩形 11"/>
            <p:cNvSpPr/>
            <p:nvPr/>
          </p:nvSpPr>
          <p:spPr>
            <a:xfrm>
              <a:off x="3105439" y="1806278"/>
              <a:ext cx="7956261"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如果来电显示为“</a:t>
              </a:r>
              <a:r>
                <a:rPr lang="en-US" altLang="zh-CN" dirty="0">
                  <a:latin typeface="思源黑体 CN Normal" panose="020B0400000000000000" pitchFamily="34" charset="-122"/>
                  <a:ea typeface="思源黑体 CN Normal" panose="020B0400000000000000" pitchFamily="34" charset="-122"/>
                </a:rPr>
                <a:t>0019”</a:t>
              </a:r>
              <a:r>
                <a:rPr lang="zh-CN" altLang="en-US" dirty="0">
                  <a:latin typeface="思源黑体 CN Normal" panose="020B0400000000000000" pitchFamily="34" charset="-122"/>
                  <a:ea typeface="思源黑体 CN Normal" panose="020B0400000000000000" pitchFamily="34" charset="-122"/>
                </a:rPr>
                <a:t>等开头的号码系从境外打来的电话，不要回复。</a:t>
              </a:r>
              <a:endParaRPr lang="zh-CN" altLang="en-US" dirty="0">
                <a:latin typeface="思源黑体 CN Normal" panose="020B0400000000000000" pitchFamily="34" charset="-122"/>
                <a:ea typeface="思源黑体 CN Normal" panose="020B0400000000000000" pitchFamily="34" charset="-122"/>
              </a:endParaRPr>
            </a:p>
          </p:txBody>
        </p:sp>
        <p:sp>
          <p:nvSpPr>
            <p:cNvPr id="13" name="菱形 12"/>
            <p:cNvSpPr/>
            <p:nvPr/>
          </p:nvSpPr>
          <p:spPr>
            <a:xfrm>
              <a:off x="2232314" y="1597363"/>
              <a:ext cx="841086" cy="841086"/>
            </a:xfrm>
            <a:prstGeom prst="diamond">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2</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4" name="组合 13"/>
          <p:cNvGrpSpPr/>
          <p:nvPr/>
        </p:nvGrpSpPr>
        <p:grpSpPr>
          <a:xfrm>
            <a:off x="2232314" y="3782432"/>
            <a:ext cx="8829386" cy="841086"/>
            <a:chOff x="2232314" y="1597363"/>
            <a:chExt cx="8829386" cy="841086"/>
          </a:xfrm>
        </p:grpSpPr>
        <p:sp>
          <p:nvSpPr>
            <p:cNvPr id="15" name="矩形 14"/>
            <p:cNvSpPr/>
            <p:nvPr/>
          </p:nvSpPr>
          <p:spPr>
            <a:xfrm>
              <a:off x="3105439" y="1806278"/>
              <a:ext cx="7956261"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不法分子通过软件可以任意设置来电号码，不要轻易相信来电显示号码。</a:t>
              </a:r>
              <a:endParaRPr lang="zh-CN" altLang="en-US" dirty="0">
                <a:latin typeface="思源黑体 CN Normal" panose="020B0400000000000000" pitchFamily="34" charset="-122"/>
                <a:ea typeface="思源黑体 CN Normal" panose="020B0400000000000000" pitchFamily="34" charset="-122"/>
              </a:endParaRPr>
            </a:p>
          </p:txBody>
        </p:sp>
        <p:sp>
          <p:nvSpPr>
            <p:cNvPr id="16" name="菱形 15"/>
            <p:cNvSpPr/>
            <p:nvPr/>
          </p:nvSpPr>
          <p:spPr>
            <a:xfrm>
              <a:off x="2232314" y="1597363"/>
              <a:ext cx="841086" cy="841086"/>
            </a:xfrm>
            <a:prstGeom prst="diamond">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3</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7" name="组合 16"/>
          <p:cNvGrpSpPr/>
          <p:nvPr/>
        </p:nvGrpSpPr>
        <p:grpSpPr>
          <a:xfrm>
            <a:off x="2232314" y="4819299"/>
            <a:ext cx="8829386" cy="841086"/>
            <a:chOff x="2232314" y="1597363"/>
            <a:chExt cx="8829386" cy="841086"/>
          </a:xfrm>
        </p:grpSpPr>
        <p:sp>
          <p:nvSpPr>
            <p:cNvPr id="18" name="矩形 17"/>
            <p:cNvSpPr/>
            <p:nvPr/>
          </p:nvSpPr>
          <p:spPr>
            <a:xfrm>
              <a:off x="3105439" y="1626228"/>
              <a:ext cx="7956261" cy="783356"/>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不要轻易尝试使用自己不熟悉的银行业务，例：</a:t>
              </a:r>
              <a:r>
                <a:rPr lang="en-US" altLang="zh-CN" dirty="0">
                  <a:latin typeface="思源黑体 CN Normal" panose="020B0400000000000000" pitchFamily="34" charset="-122"/>
                  <a:ea typeface="思源黑体 CN Normal" panose="020B0400000000000000" pitchFamily="34" charset="-122"/>
                </a:rPr>
                <a:t>ATM</a:t>
              </a:r>
              <a:r>
                <a:rPr lang="zh-CN" altLang="en-US" dirty="0">
                  <a:latin typeface="思源黑体 CN Normal" panose="020B0400000000000000" pitchFamily="34" charset="-122"/>
                  <a:ea typeface="思源黑体 CN Normal" panose="020B0400000000000000" pitchFamily="34" charset="-122"/>
                </a:rPr>
                <a:t>机转账或网上银行功能，如确有需要可咨询银行网点工作人员。</a:t>
              </a:r>
              <a:endParaRPr lang="zh-CN" altLang="en-US" dirty="0">
                <a:latin typeface="思源黑体 CN Normal" panose="020B0400000000000000" pitchFamily="34" charset="-122"/>
                <a:ea typeface="思源黑体 CN Normal" panose="020B0400000000000000" pitchFamily="34" charset="-122"/>
              </a:endParaRPr>
            </a:p>
          </p:txBody>
        </p:sp>
        <p:sp>
          <p:nvSpPr>
            <p:cNvPr id="19" name="菱形 18"/>
            <p:cNvSpPr/>
            <p:nvPr/>
          </p:nvSpPr>
          <p:spPr>
            <a:xfrm>
              <a:off x="2232314" y="1597363"/>
              <a:ext cx="841086" cy="841086"/>
            </a:xfrm>
            <a:prstGeom prst="diamond">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4</a:t>
              </a:r>
              <a:endParaRPr lang="zh-CN" altLang="en-US" sz="2400" b="1" dirty="0">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电信诈骗的防范、处理措施</a:t>
            </a:r>
            <a:endParaRPr lang="zh-CN" altLang="en-US" dirty="0"/>
          </a:p>
        </p:txBody>
      </p:sp>
      <p:grpSp>
        <p:nvGrpSpPr>
          <p:cNvPr id="3" name="组合 2"/>
          <p:cNvGrpSpPr/>
          <p:nvPr/>
        </p:nvGrpSpPr>
        <p:grpSpPr>
          <a:xfrm>
            <a:off x="10384592" y="1593242"/>
            <a:ext cx="677108" cy="4289516"/>
            <a:chOff x="1274346" y="1539784"/>
            <a:chExt cx="677108" cy="4289516"/>
          </a:xfrm>
        </p:grpSpPr>
        <p:sp>
          <p:nvSpPr>
            <p:cNvPr id="8" name="矩形 7"/>
            <p:cNvSpPr/>
            <p:nvPr/>
          </p:nvSpPr>
          <p:spPr>
            <a:xfrm>
              <a:off x="1274346" y="1539784"/>
              <a:ext cx="677108" cy="4289516"/>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74346" y="1952017"/>
              <a:ext cx="677108" cy="3465051"/>
            </a:xfrm>
            <a:prstGeom prst="rect">
              <a:avLst/>
            </a:prstGeom>
          </p:spPr>
          <p:txBody>
            <a:bodyPr vert="eaVert" wrap="none">
              <a:spAutoFit/>
            </a:bodyPr>
            <a:lstStyle/>
            <a:p>
              <a:r>
                <a:rPr lang="zh-CN" altLang="en-US" sz="3200" b="1" dirty="0">
                  <a:solidFill>
                    <a:schemeClr val="bg1"/>
                  </a:solidFill>
                  <a:latin typeface="思源黑体 CN Normal" panose="020B0400000000000000" pitchFamily="34" charset="-122"/>
                  <a:ea typeface="思源黑体 CN Normal" panose="020B0400000000000000" pitchFamily="34" charset="-122"/>
                </a:rPr>
                <a:t>如何预防电信诈骗</a:t>
              </a:r>
              <a:endParaRPr lang="zh-CN" altLang="en-US" sz="3200" b="1"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0" name="组合 9"/>
          <p:cNvGrpSpPr/>
          <p:nvPr/>
        </p:nvGrpSpPr>
        <p:grpSpPr>
          <a:xfrm>
            <a:off x="1130300" y="1603757"/>
            <a:ext cx="8829386" cy="841086"/>
            <a:chOff x="2232314" y="1597363"/>
            <a:chExt cx="8829386" cy="841086"/>
          </a:xfrm>
        </p:grpSpPr>
        <p:sp>
          <p:nvSpPr>
            <p:cNvPr id="4" name="矩形 3"/>
            <p:cNvSpPr/>
            <p:nvPr/>
          </p:nvSpPr>
          <p:spPr>
            <a:xfrm>
              <a:off x="3105439" y="1806278"/>
              <a:ext cx="7956261"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不要轻易泄漏您的银行卡密码、验证码，包括您在查询银行账户的声音信息。</a:t>
              </a:r>
              <a:endParaRPr lang="zh-CN" altLang="en-US" dirty="0">
                <a:latin typeface="思源黑体 CN Normal" panose="020B0400000000000000" pitchFamily="34" charset="-122"/>
                <a:ea typeface="思源黑体 CN Normal" panose="020B0400000000000000" pitchFamily="34" charset="-122"/>
              </a:endParaRPr>
            </a:p>
          </p:txBody>
        </p:sp>
        <p:sp>
          <p:nvSpPr>
            <p:cNvPr id="9" name="菱形 8"/>
            <p:cNvSpPr/>
            <p:nvPr/>
          </p:nvSpPr>
          <p:spPr>
            <a:xfrm>
              <a:off x="2232314" y="1597363"/>
              <a:ext cx="841086" cy="841086"/>
            </a:xfrm>
            <a:prstGeom prst="diamond">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5</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1" name="组合 10"/>
          <p:cNvGrpSpPr/>
          <p:nvPr/>
        </p:nvGrpSpPr>
        <p:grpSpPr>
          <a:xfrm>
            <a:off x="1130300" y="2645434"/>
            <a:ext cx="8829386" cy="841086"/>
            <a:chOff x="2232314" y="1672955"/>
            <a:chExt cx="8829386" cy="841086"/>
          </a:xfrm>
        </p:grpSpPr>
        <p:sp>
          <p:nvSpPr>
            <p:cNvPr id="12" name="矩形 11"/>
            <p:cNvSpPr/>
            <p:nvPr/>
          </p:nvSpPr>
          <p:spPr>
            <a:xfrm>
              <a:off x="3105439" y="1701820"/>
              <a:ext cx="7956261" cy="783356"/>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公安民警、税务局工作人员绝对不会打电话指导被害人如何转账、设密码。公安部门也绝不可能提供所谓的“安全账户”。</a:t>
              </a:r>
              <a:endParaRPr lang="zh-CN" altLang="en-US" dirty="0">
                <a:latin typeface="思源黑体 CN Normal" panose="020B0400000000000000" pitchFamily="34" charset="-122"/>
                <a:ea typeface="思源黑体 CN Normal" panose="020B0400000000000000" pitchFamily="34" charset="-122"/>
              </a:endParaRPr>
            </a:p>
          </p:txBody>
        </p:sp>
        <p:sp>
          <p:nvSpPr>
            <p:cNvPr id="13" name="菱形 12"/>
            <p:cNvSpPr/>
            <p:nvPr/>
          </p:nvSpPr>
          <p:spPr>
            <a:xfrm>
              <a:off x="2232314" y="1672955"/>
              <a:ext cx="841086" cy="841086"/>
            </a:xfrm>
            <a:prstGeom prst="diamond">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6</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4" name="组合 13"/>
          <p:cNvGrpSpPr/>
          <p:nvPr/>
        </p:nvGrpSpPr>
        <p:grpSpPr>
          <a:xfrm>
            <a:off x="1130300" y="3687111"/>
            <a:ext cx="8829386" cy="841086"/>
            <a:chOff x="2232314" y="1597363"/>
            <a:chExt cx="8829386" cy="841086"/>
          </a:xfrm>
        </p:grpSpPr>
        <p:sp>
          <p:nvSpPr>
            <p:cNvPr id="15" name="矩形 14"/>
            <p:cNvSpPr/>
            <p:nvPr/>
          </p:nvSpPr>
          <p:spPr>
            <a:xfrm>
              <a:off x="3105439" y="1806278"/>
              <a:ext cx="7956261"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骗子打电话的时间一般在上午</a:t>
              </a:r>
              <a:r>
                <a:rPr lang="en-US" altLang="zh-CN" dirty="0">
                  <a:latin typeface="思源黑体 CN Normal" panose="020B0400000000000000" pitchFamily="34" charset="-122"/>
                  <a:ea typeface="思源黑体 CN Normal" panose="020B0400000000000000" pitchFamily="34" charset="-122"/>
                </a:rPr>
                <a:t>9</a:t>
              </a:r>
              <a:r>
                <a:rPr lang="zh-CN" altLang="en-US" dirty="0">
                  <a:latin typeface="思源黑体 CN Normal" panose="020B0400000000000000" pitchFamily="34" charset="-122"/>
                  <a:ea typeface="思源黑体 CN Normal" panose="020B0400000000000000" pitchFamily="34" charset="-122"/>
                </a:rPr>
                <a:t>点到下午</a:t>
              </a:r>
              <a:r>
                <a:rPr lang="en-US" altLang="zh-CN" dirty="0">
                  <a:latin typeface="思源黑体 CN Normal" panose="020B0400000000000000" pitchFamily="34" charset="-122"/>
                  <a:ea typeface="思源黑体 CN Normal" panose="020B0400000000000000" pitchFamily="34" charset="-122"/>
                </a:rPr>
                <a:t>5</a:t>
              </a:r>
              <a:r>
                <a:rPr lang="zh-CN" altLang="en-US" dirty="0">
                  <a:latin typeface="思源黑体 CN Normal" panose="020B0400000000000000" pitchFamily="34" charset="-122"/>
                  <a:ea typeface="思源黑体 CN Normal" panose="020B0400000000000000" pitchFamily="34" charset="-122"/>
                </a:rPr>
                <a:t>点，加强提防。</a:t>
              </a:r>
              <a:endParaRPr lang="zh-CN" altLang="en-US" dirty="0">
                <a:latin typeface="思源黑体 CN Normal" panose="020B0400000000000000" pitchFamily="34" charset="-122"/>
                <a:ea typeface="思源黑体 CN Normal" panose="020B0400000000000000" pitchFamily="34" charset="-122"/>
              </a:endParaRPr>
            </a:p>
          </p:txBody>
        </p:sp>
        <p:sp>
          <p:nvSpPr>
            <p:cNvPr id="16" name="菱形 15"/>
            <p:cNvSpPr/>
            <p:nvPr/>
          </p:nvSpPr>
          <p:spPr>
            <a:xfrm>
              <a:off x="2232314" y="1597363"/>
              <a:ext cx="841086" cy="841086"/>
            </a:xfrm>
            <a:prstGeom prst="diamond">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7</a:t>
              </a:r>
              <a:endParaRPr lang="zh-CN" altLang="en-US" sz="2400" b="1" dirty="0">
                <a:latin typeface="思源黑体 CN Normal" panose="020B0400000000000000" pitchFamily="34" charset="-122"/>
                <a:ea typeface="思源黑体 CN Normal" panose="020B0400000000000000" pitchFamily="34" charset="-122"/>
              </a:endParaRPr>
            </a:p>
          </p:txBody>
        </p:sp>
      </p:grpSp>
      <p:grpSp>
        <p:nvGrpSpPr>
          <p:cNvPr id="17" name="组合 16"/>
          <p:cNvGrpSpPr/>
          <p:nvPr/>
        </p:nvGrpSpPr>
        <p:grpSpPr>
          <a:xfrm>
            <a:off x="1130300" y="4728789"/>
            <a:ext cx="8829386" cy="1143455"/>
            <a:chOff x="2232314" y="1611796"/>
            <a:chExt cx="8829386" cy="1143455"/>
          </a:xfrm>
        </p:grpSpPr>
        <p:sp>
          <p:nvSpPr>
            <p:cNvPr id="18" name="矩形 17"/>
            <p:cNvSpPr/>
            <p:nvPr/>
          </p:nvSpPr>
          <p:spPr>
            <a:xfrm>
              <a:off x="3105439" y="1611796"/>
              <a:ext cx="7956261" cy="114345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税务、财政部门对消费者进行退税的时候都会通过电信、报纸等权威部门公告，绝不会仅通过打一个电话说要退你的税钱，或用普通手机号码发送短信，而且要求回拨的电话大都是普通固定电话号码。</a:t>
              </a:r>
              <a:endParaRPr lang="zh-CN" altLang="en-US" dirty="0">
                <a:latin typeface="思源黑体 CN Normal" panose="020B0400000000000000" pitchFamily="34" charset="-122"/>
                <a:ea typeface="思源黑体 CN Normal" panose="020B0400000000000000" pitchFamily="34" charset="-122"/>
              </a:endParaRPr>
            </a:p>
          </p:txBody>
        </p:sp>
        <p:sp>
          <p:nvSpPr>
            <p:cNvPr id="19" name="菱形 18"/>
            <p:cNvSpPr/>
            <p:nvPr/>
          </p:nvSpPr>
          <p:spPr>
            <a:xfrm>
              <a:off x="2232314" y="1762980"/>
              <a:ext cx="841086" cy="841086"/>
            </a:xfrm>
            <a:prstGeom prst="diamond">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8</a:t>
              </a:r>
              <a:endParaRPr lang="zh-CN" altLang="en-US" sz="2400" b="1" dirty="0">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t="775" b="775"/>
          <a:stretch>
            <a:fillRect/>
          </a:stretch>
        </p:blipFill>
        <p:spPr>
          <a:xfrm>
            <a:off x="-71710" y="-40338"/>
            <a:ext cx="12263710" cy="6898337"/>
          </a:xfrm>
          <a:prstGeom prst="rect">
            <a:avLst/>
          </a:prstGeom>
        </p:spPr>
      </p:pic>
      <p:grpSp>
        <p:nvGrpSpPr>
          <p:cNvPr id="2" name="组合 1"/>
          <p:cNvGrpSpPr/>
          <p:nvPr/>
        </p:nvGrpSpPr>
        <p:grpSpPr>
          <a:xfrm>
            <a:off x="699329" y="900736"/>
            <a:ext cx="3137067" cy="1668262"/>
            <a:chOff x="3686415" y="312629"/>
            <a:chExt cx="3137067" cy="1668262"/>
          </a:xfrm>
        </p:grpSpPr>
        <p:sp>
          <p:nvSpPr>
            <p:cNvPr id="14" name="文本框 55"/>
            <p:cNvSpPr>
              <a:spLocks noChangeArrowheads="1"/>
            </p:cNvSpPr>
            <p:nvPr/>
          </p:nvSpPr>
          <p:spPr bwMode="auto">
            <a:xfrm>
              <a:off x="4347757" y="1457671"/>
              <a:ext cx="2475725" cy="523220"/>
            </a:xfrm>
            <a:prstGeom prst="rect">
              <a:avLst/>
            </a:prstGeom>
            <a:noFill/>
            <a:effectLst/>
          </p:spPr>
          <p:txBody>
            <a:bodyPr vert="horz" wrap="square" rtlCol="0">
              <a:spAutoFit/>
            </a:bodyPr>
            <a:lstStyle/>
            <a:p>
              <a:pPr algn="dist"/>
              <a:r>
                <a:rPr lang="en-US" altLang="zh-CN" sz="2800" b="1" dirty="0">
                  <a:solidFill>
                    <a:schemeClr val="bg1"/>
                  </a:solidFill>
                  <a:effectLst>
                    <a:outerShdw blurRad="50800" dist="38100" dir="5400000" sx="103000" sy="103000" algn="t" rotWithShape="0">
                      <a:prstClr val="black">
                        <a:alpha val="31000"/>
                      </a:prstClr>
                    </a:outerShdw>
                  </a:effectLst>
                  <a:latin typeface="思源黑体 Heavy" panose="020B0A00000000000000" pitchFamily="34" charset="-122"/>
                  <a:ea typeface="思源黑体 Heavy" panose="020B0A00000000000000" pitchFamily="34" charset="-122"/>
                  <a:cs typeface="+mn-ea"/>
                  <a:sym typeface="+mn-lt"/>
                </a:rPr>
                <a:t>CONTENTS</a:t>
              </a:r>
              <a:endParaRPr lang="zh-CN" altLang="en-US" sz="2800" b="1" dirty="0">
                <a:solidFill>
                  <a:schemeClr val="bg1"/>
                </a:solidFill>
                <a:effectLst>
                  <a:outerShdw blurRad="50800" dist="38100" dir="5400000" sx="103000" sy="103000" algn="t" rotWithShape="0">
                    <a:prstClr val="black">
                      <a:alpha val="31000"/>
                    </a:prstClr>
                  </a:outerShdw>
                </a:effectLst>
                <a:latin typeface="思源黑体 Heavy" panose="020B0A00000000000000" pitchFamily="34" charset="-122"/>
                <a:ea typeface="思源黑体 Heavy" panose="020B0A00000000000000" pitchFamily="34" charset="-122"/>
                <a:cs typeface="+mn-ea"/>
                <a:sym typeface="+mn-lt"/>
              </a:endParaRPr>
            </a:p>
          </p:txBody>
        </p:sp>
        <p:sp>
          <p:nvSpPr>
            <p:cNvPr id="15" name="文本框 55"/>
            <p:cNvSpPr>
              <a:spLocks noChangeArrowheads="1"/>
            </p:cNvSpPr>
            <p:nvPr/>
          </p:nvSpPr>
          <p:spPr bwMode="auto">
            <a:xfrm>
              <a:off x="3686415" y="312629"/>
              <a:ext cx="3098470" cy="1200329"/>
            </a:xfrm>
            <a:prstGeom prst="rect">
              <a:avLst/>
            </a:prstGeom>
            <a:noFill/>
            <a:effectLst/>
          </p:spPr>
          <p:txBody>
            <a:bodyPr wrap="square" rtlCol="0">
              <a:spAutoFit/>
            </a:bodyPr>
            <a:lstStyle/>
            <a:p>
              <a:pPr algn="ctr"/>
              <a:r>
                <a:rPr lang="zh-CN" altLang="en-US" sz="7200" b="1" dirty="0">
                  <a:solidFill>
                    <a:schemeClr val="bg1"/>
                  </a:solidFill>
                  <a:effectLst>
                    <a:outerShdw blurRad="50800" dist="38100" dir="5400000" sx="103000" sy="103000" algn="t" rotWithShape="0">
                      <a:prstClr val="black">
                        <a:alpha val="31000"/>
                      </a:prstClr>
                    </a:outerShdw>
                  </a:effectLst>
                  <a:latin typeface="思源黑体 Heavy" panose="020B0A00000000000000" pitchFamily="34" charset="-122"/>
                  <a:ea typeface="思源黑体 Heavy" panose="020B0A00000000000000" pitchFamily="34" charset="-122"/>
                  <a:cs typeface="+mn-ea"/>
                  <a:sym typeface="+mn-lt"/>
                </a:rPr>
                <a:t>目录</a:t>
              </a:r>
              <a:endParaRPr lang="zh-CN" altLang="en-US" sz="7200" b="1" dirty="0">
                <a:solidFill>
                  <a:schemeClr val="bg1"/>
                </a:solidFill>
                <a:effectLst>
                  <a:outerShdw blurRad="50800" dist="38100" dir="5400000" sx="103000" sy="103000" algn="t" rotWithShape="0">
                    <a:prstClr val="black">
                      <a:alpha val="31000"/>
                    </a:prstClr>
                  </a:outerShdw>
                </a:effectLst>
                <a:latin typeface="思源黑体 Heavy" panose="020B0A00000000000000" pitchFamily="34" charset="-122"/>
                <a:ea typeface="思源黑体 Heavy" panose="020B0A00000000000000" pitchFamily="34" charset="-122"/>
                <a:cs typeface="+mn-ea"/>
                <a:sym typeface="+mn-lt"/>
              </a:endParaRPr>
            </a:p>
          </p:txBody>
        </p:sp>
      </p:grpSp>
      <p:grpSp>
        <p:nvGrpSpPr>
          <p:cNvPr id="20" name="组合 19"/>
          <p:cNvGrpSpPr/>
          <p:nvPr/>
        </p:nvGrpSpPr>
        <p:grpSpPr>
          <a:xfrm>
            <a:off x="1165159" y="3309535"/>
            <a:ext cx="4358052" cy="799402"/>
            <a:chOff x="5916250" y="1768719"/>
            <a:chExt cx="4358052" cy="799402"/>
          </a:xfrm>
        </p:grpSpPr>
        <p:sp>
          <p:nvSpPr>
            <p:cNvPr id="16" name="矩形 61"/>
            <p:cNvSpPr>
              <a:spLocks noChangeArrowheads="1"/>
            </p:cNvSpPr>
            <p:nvPr/>
          </p:nvSpPr>
          <p:spPr bwMode="auto">
            <a:xfrm>
              <a:off x="5916250" y="1768719"/>
              <a:ext cx="799402" cy="799402"/>
            </a:xfrm>
            <a:prstGeom prst="ellipse">
              <a:avLst/>
            </a:prstGeom>
            <a:noFill/>
            <a:ln w="57150">
              <a:solidFill>
                <a:schemeClr val="bg1"/>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5400" dirty="0">
                  <a:solidFill>
                    <a:schemeClr val="bg1"/>
                  </a:solidFill>
                  <a:latin typeface="思源黑体 Heavy" panose="020B0A00000000000000" pitchFamily="34" charset="-122"/>
                  <a:ea typeface="思源黑体 Heavy" panose="020B0A00000000000000" pitchFamily="34" charset="-122"/>
                  <a:cs typeface="+mn-ea"/>
                  <a:sym typeface="+mn-lt"/>
                </a:rPr>
                <a:t>1</a:t>
              </a:r>
              <a:endParaRPr lang="zh-CN" altLang="en-US" sz="5400" dirty="0">
                <a:solidFill>
                  <a:schemeClr val="bg1"/>
                </a:solidFill>
                <a:latin typeface="思源黑体 Heavy" panose="020B0A00000000000000" pitchFamily="34" charset="-122"/>
                <a:ea typeface="思源黑体 Heavy" panose="020B0A00000000000000" pitchFamily="34" charset="-122"/>
                <a:cs typeface="+mn-ea"/>
                <a:sym typeface="+mn-lt"/>
              </a:endParaRPr>
            </a:p>
          </p:txBody>
        </p:sp>
        <p:sp>
          <p:nvSpPr>
            <p:cNvPr id="17" name="矩形 16"/>
            <p:cNvSpPr/>
            <p:nvPr/>
          </p:nvSpPr>
          <p:spPr>
            <a:xfrm>
              <a:off x="6861379" y="1848380"/>
              <a:ext cx="3412923" cy="640080"/>
            </a:xfrm>
            <a:prstGeom prst="rect">
              <a:avLst/>
            </a:prstGeom>
            <a:noFill/>
            <a:ln w="12700" cap="flat" cmpd="sng" algn="ctr">
              <a:noFill/>
              <a:prstDash val="solid"/>
              <a:miter lim="800000"/>
            </a:ln>
            <a:effectLst/>
          </p:spPr>
          <p:txBody>
            <a:bodyPr rtlCol="0" anchor="ctr"/>
            <a:lstStyle/>
            <a:p>
              <a:pPr lvl="0"/>
              <a:r>
                <a:rPr lang="zh-CN" altLang="en-US"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rPr>
                <a:t>常见诈骗行为</a:t>
              </a:r>
              <a:endParaRPr lang="zh-CN" altLang="en-US"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endParaRPr>
            </a:p>
          </p:txBody>
        </p:sp>
      </p:grpSp>
      <p:grpSp>
        <p:nvGrpSpPr>
          <p:cNvPr id="21" name="组合 20"/>
          <p:cNvGrpSpPr/>
          <p:nvPr/>
        </p:nvGrpSpPr>
        <p:grpSpPr>
          <a:xfrm>
            <a:off x="1165159" y="4275776"/>
            <a:ext cx="5439993" cy="1519658"/>
            <a:chOff x="5916250" y="1408591"/>
            <a:chExt cx="5439993" cy="1519658"/>
          </a:xfrm>
        </p:grpSpPr>
        <p:sp>
          <p:nvSpPr>
            <p:cNvPr id="22" name="矩形 61"/>
            <p:cNvSpPr>
              <a:spLocks noChangeArrowheads="1"/>
            </p:cNvSpPr>
            <p:nvPr/>
          </p:nvSpPr>
          <p:spPr bwMode="auto">
            <a:xfrm>
              <a:off x="5916250" y="1768719"/>
              <a:ext cx="799402" cy="799402"/>
            </a:xfrm>
            <a:prstGeom prst="ellipse">
              <a:avLst/>
            </a:prstGeom>
            <a:noFill/>
            <a:ln w="57150">
              <a:solidFill>
                <a:schemeClr val="bg1"/>
              </a:solid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5400" dirty="0">
                  <a:solidFill>
                    <a:schemeClr val="bg1"/>
                  </a:solidFill>
                  <a:latin typeface="思源黑体 Heavy" panose="020B0A00000000000000" pitchFamily="34" charset="-122"/>
                  <a:ea typeface="思源黑体 Heavy" panose="020B0A00000000000000" pitchFamily="34" charset="-122"/>
                  <a:cs typeface="+mn-ea"/>
                  <a:sym typeface="+mn-lt"/>
                </a:rPr>
                <a:t>2</a:t>
              </a:r>
              <a:endParaRPr lang="zh-CN" altLang="en-US" sz="5400" dirty="0">
                <a:solidFill>
                  <a:schemeClr val="bg1"/>
                </a:solidFill>
                <a:latin typeface="思源黑体 Heavy" panose="020B0A00000000000000" pitchFamily="34" charset="-122"/>
                <a:ea typeface="思源黑体 Heavy" panose="020B0A00000000000000" pitchFamily="34" charset="-122"/>
                <a:cs typeface="+mn-ea"/>
                <a:sym typeface="+mn-lt"/>
              </a:endParaRPr>
            </a:p>
          </p:txBody>
        </p:sp>
        <p:sp>
          <p:nvSpPr>
            <p:cNvPr id="23" name="矩形 22"/>
            <p:cNvSpPr/>
            <p:nvPr/>
          </p:nvSpPr>
          <p:spPr>
            <a:xfrm>
              <a:off x="6861379" y="1408591"/>
              <a:ext cx="4494864" cy="1519658"/>
            </a:xfrm>
            <a:prstGeom prst="rect">
              <a:avLst/>
            </a:prstGeom>
            <a:noFill/>
            <a:ln w="12700" cap="flat" cmpd="sng" algn="ctr">
              <a:noFill/>
              <a:prstDash val="solid"/>
              <a:miter lim="800000"/>
            </a:ln>
            <a:effectLst/>
          </p:spPr>
          <p:txBody>
            <a:bodyPr rtlCol="0" anchor="ctr"/>
            <a:lstStyle/>
            <a:p>
              <a:pPr lvl="0"/>
              <a:r>
                <a:rPr lang="zh-CN" altLang="en-US"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rPr>
                <a:t>电信诈骗的防范、</a:t>
              </a:r>
              <a:endParaRPr lang="en-US" altLang="zh-CN"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endParaRPr>
            </a:p>
            <a:p>
              <a:pPr lvl="0"/>
              <a:r>
                <a:rPr lang="zh-CN" altLang="en-US"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rPr>
                <a:t>处理措施</a:t>
              </a:r>
              <a:endParaRPr lang="zh-CN" altLang="en-US" sz="4000" b="1" kern="0" spc="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cs typeface="+mn-ea"/>
                <a:sym typeface="+mn-lt"/>
              </a:endParaRPr>
            </a:p>
          </p:txBody>
        </p:sp>
      </p:grpSp>
      <p:grpSp>
        <p:nvGrpSpPr>
          <p:cNvPr id="26" name="组合 25"/>
          <p:cNvGrpSpPr/>
          <p:nvPr/>
        </p:nvGrpSpPr>
        <p:grpSpPr>
          <a:xfrm>
            <a:off x="5859190" y="-10096029"/>
            <a:ext cx="12554230" cy="20050583"/>
            <a:chOff x="5859190" y="-10096029"/>
            <a:chExt cx="12554230" cy="20050583"/>
          </a:xfrm>
        </p:grpSpPr>
        <p:sp>
          <p:nvSpPr>
            <p:cNvPr id="19" name="任意多边形: 形状 18"/>
            <p:cNvSpPr/>
            <p:nvPr/>
          </p:nvSpPr>
          <p:spPr>
            <a:xfrm rot="20776393" flipH="1">
              <a:off x="8051027" y="-10096029"/>
              <a:ext cx="5183791" cy="20050583"/>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rot="4287650" flipH="1">
              <a:off x="10513447" y="-696868"/>
              <a:ext cx="3245716" cy="12554230"/>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585" y="692498"/>
            <a:ext cx="6305408" cy="6305408"/>
          </a:xfrm>
          <a:prstGeom prst="rect">
            <a:avLst/>
          </a:prstGeom>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24615" y="1594300"/>
            <a:ext cx="7302840" cy="573088"/>
            <a:chOff x="1224615" y="1594300"/>
            <a:chExt cx="7302840" cy="573088"/>
          </a:xfrm>
        </p:grpSpPr>
        <p:sp>
          <p:nvSpPr>
            <p:cNvPr id="7" name="矩形 6"/>
            <p:cNvSpPr/>
            <p:nvPr/>
          </p:nvSpPr>
          <p:spPr>
            <a:xfrm>
              <a:off x="1224615" y="1594300"/>
              <a:ext cx="7302840" cy="573088"/>
            </a:xfrm>
            <a:prstGeom prst="rect">
              <a:avLst/>
            </a:prstGeom>
            <a:solidFill>
              <a:srgbClr val="0147E7"/>
            </a:solidFill>
            <a:ln>
              <a:solidFill>
                <a:srgbClr val="414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19672" y="1619234"/>
              <a:ext cx="6912726" cy="523220"/>
            </a:xfrm>
            <a:prstGeom prst="rect">
              <a:avLst/>
            </a:prstGeom>
          </p:spPr>
          <p:txBody>
            <a:bodyPr wrap="square">
              <a:spAutoFit/>
            </a:bodyPr>
            <a:lstStyle/>
            <a:p>
              <a:r>
                <a:rPr lang="zh-CN" altLang="en-US" sz="2800" b="1" dirty="0">
                  <a:solidFill>
                    <a:schemeClr val="bg1"/>
                  </a:solidFill>
                  <a:latin typeface="思源黑体 CN Normal" panose="020B0400000000000000" pitchFamily="34" charset="-122"/>
                  <a:ea typeface="思源黑体 CN Normal" panose="020B0400000000000000" pitchFamily="34" charset="-122"/>
                </a:rPr>
                <a:t>发现上当受骗后要采取五项紧急补救措施</a:t>
              </a:r>
              <a:endParaRPr lang="zh-CN" altLang="en-US" sz="2800" b="1" dirty="0">
                <a:solidFill>
                  <a:schemeClr val="bg1"/>
                </a:solidFill>
                <a:latin typeface="思源黑体 CN Normal" panose="020B0400000000000000" pitchFamily="34" charset="-122"/>
                <a:ea typeface="思源黑体 CN Normal" panose="020B0400000000000000" pitchFamily="34" charset="-122"/>
              </a:endParaRPr>
            </a:p>
          </p:txBody>
        </p:sp>
      </p:grpSp>
      <p:sp>
        <p:nvSpPr>
          <p:cNvPr id="6" name="标题 5"/>
          <p:cNvSpPr>
            <a:spLocks noGrp="1"/>
          </p:cNvSpPr>
          <p:nvPr>
            <p:ph type="title"/>
          </p:nvPr>
        </p:nvSpPr>
        <p:spPr/>
        <p:txBody>
          <a:bodyPr/>
          <a:lstStyle/>
          <a:p>
            <a:r>
              <a:rPr lang="zh-CN" altLang="en-US" dirty="0"/>
              <a:t>电信诈骗的防范、处理措施</a:t>
            </a:r>
            <a:endParaRPr lang="zh-CN" altLang="en-US" dirty="0"/>
          </a:p>
        </p:txBody>
      </p:sp>
      <p:grpSp>
        <p:nvGrpSpPr>
          <p:cNvPr id="14" name="组合 13"/>
          <p:cNvGrpSpPr/>
          <p:nvPr/>
        </p:nvGrpSpPr>
        <p:grpSpPr>
          <a:xfrm>
            <a:off x="1224615" y="2305535"/>
            <a:ext cx="7302840" cy="976979"/>
            <a:chOff x="1224615" y="2305535"/>
            <a:chExt cx="7302840" cy="976979"/>
          </a:xfrm>
        </p:grpSpPr>
        <p:sp>
          <p:nvSpPr>
            <p:cNvPr id="4" name="矩形 3"/>
            <p:cNvSpPr/>
            <p:nvPr/>
          </p:nvSpPr>
          <p:spPr>
            <a:xfrm>
              <a:off x="1478954" y="2402346"/>
              <a:ext cx="6794162" cy="783356"/>
            </a:xfrm>
            <a:prstGeom prst="rect">
              <a:avLst/>
            </a:prstGeom>
          </p:spPr>
          <p:txBody>
            <a:bodyPr wrap="square">
              <a:spAutoFit/>
            </a:bodyPr>
            <a:lstStyle/>
            <a:p>
              <a:pPr>
                <a:lnSpc>
                  <a:spcPct val="130000"/>
                </a:lnSpc>
              </a:pPr>
              <a:r>
                <a:rPr lang="en-US" altLang="zh-CN" dirty="0">
                  <a:latin typeface="思源黑体 CN Normal" panose="020B0400000000000000" pitchFamily="34" charset="-122"/>
                  <a:ea typeface="思源黑体 CN Normal" panose="020B0400000000000000" pitchFamily="34" charset="-122"/>
                </a:rPr>
                <a:t>1</a:t>
              </a:r>
              <a:r>
                <a:rPr lang="zh-CN" altLang="en-US" dirty="0">
                  <a:latin typeface="思源黑体 CN Normal" panose="020B0400000000000000" pitchFamily="34" charset="-122"/>
                  <a:ea typeface="思源黑体 CN Normal" panose="020B0400000000000000" pitchFamily="34" charset="-122"/>
                </a:rPr>
                <a:t>、一旦汇款后发现自己被骗了，可以在第一时间拨打中国银联专线：</a:t>
              </a:r>
              <a:r>
                <a:rPr lang="en-US" altLang="zh-CN" dirty="0">
                  <a:latin typeface="思源黑体 CN Normal" panose="020B0400000000000000" pitchFamily="34" charset="-122"/>
                  <a:ea typeface="思源黑体 CN Normal" panose="020B0400000000000000" pitchFamily="34" charset="-122"/>
                </a:rPr>
                <a:t>95516</a:t>
              </a:r>
              <a:r>
                <a:rPr lang="zh-CN" altLang="en-US" dirty="0">
                  <a:latin typeface="思源黑体 CN Normal" panose="020B0400000000000000" pitchFamily="34" charset="-122"/>
                  <a:ea typeface="思源黑体 CN Normal" panose="020B0400000000000000" pitchFamily="34" charset="-122"/>
                </a:rPr>
                <a:t>请求协助。</a:t>
              </a:r>
              <a:endParaRPr lang="zh-CN" altLang="en-US" dirty="0">
                <a:latin typeface="思源黑体 CN Normal" panose="020B0400000000000000" pitchFamily="34" charset="-122"/>
                <a:ea typeface="思源黑体 CN Normal" panose="020B0400000000000000" pitchFamily="34" charset="-122"/>
              </a:endParaRPr>
            </a:p>
          </p:txBody>
        </p:sp>
        <p:sp>
          <p:nvSpPr>
            <p:cNvPr id="8" name="矩形 7"/>
            <p:cNvSpPr/>
            <p:nvPr/>
          </p:nvSpPr>
          <p:spPr>
            <a:xfrm>
              <a:off x="1224615" y="2305535"/>
              <a:ext cx="7302840" cy="976979"/>
            </a:xfrm>
            <a:prstGeom prst="rect">
              <a:avLst/>
            </a:prstGeom>
            <a:noFill/>
            <a:ln>
              <a:solidFill>
                <a:srgbClr val="0147E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3" name="组合 12"/>
          <p:cNvGrpSpPr/>
          <p:nvPr/>
        </p:nvGrpSpPr>
        <p:grpSpPr>
          <a:xfrm>
            <a:off x="1224615" y="3440565"/>
            <a:ext cx="7302840" cy="651496"/>
            <a:chOff x="1224615" y="3440565"/>
            <a:chExt cx="7302840" cy="651496"/>
          </a:xfrm>
        </p:grpSpPr>
        <p:sp>
          <p:nvSpPr>
            <p:cNvPr id="5" name="矩形 4"/>
            <p:cNvSpPr/>
            <p:nvPr/>
          </p:nvSpPr>
          <p:spPr>
            <a:xfrm>
              <a:off x="1478954" y="3554685"/>
              <a:ext cx="6794162" cy="423257"/>
            </a:xfrm>
            <a:prstGeom prst="rect">
              <a:avLst/>
            </a:prstGeom>
          </p:spPr>
          <p:txBody>
            <a:bodyPr wrap="square">
              <a:spAutoFit/>
            </a:bodyPr>
            <a:lstStyle/>
            <a:p>
              <a:pPr>
                <a:lnSpc>
                  <a:spcPct val="130000"/>
                </a:lnSpc>
              </a:pPr>
              <a:r>
                <a:rPr lang="en-US" altLang="zh-CN" dirty="0">
                  <a:latin typeface="思源黑体 CN Normal" panose="020B0400000000000000" pitchFamily="34" charset="-122"/>
                  <a:ea typeface="思源黑体 CN Normal" panose="020B0400000000000000" pitchFamily="34" charset="-122"/>
                </a:rPr>
                <a:t>2</a:t>
              </a:r>
              <a:r>
                <a:rPr lang="zh-CN" altLang="en-US" dirty="0">
                  <a:latin typeface="思源黑体 CN Normal" panose="020B0400000000000000" pitchFamily="34" charset="-122"/>
                  <a:ea typeface="思源黑体 CN Normal" panose="020B0400000000000000" pitchFamily="34" charset="-122"/>
                </a:rPr>
                <a:t>、及时拨打学校保卫部门电话或到保卫处大门值班室报案。</a:t>
              </a:r>
              <a:endParaRPr lang="zh-CN" altLang="en-US" dirty="0">
                <a:latin typeface="思源黑体 CN Normal" panose="020B0400000000000000" pitchFamily="34" charset="-122"/>
                <a:ea typeface="思源黑体 CN Normal" panose="020B0400000000000000" pitchFamily="34" charset="-122"/>
              </a:endParaRPr>
            </a:p>
          </p:txBody>
        </p:sp>
        <p:sp>
          <p:nvSpPr>
            <p:cNvPr id="10" name="矩形 9"/>
            <p:cNvSpPr/>
            <p:nvPr/>
          </p:nvSpPr>
          <p:spPr>
            <a:xfrm>
              <a:off x="1224615" y="3440565"/>
              <a:ext cx="7302840" cy="651496"/>
            </a:xfrm>
            <a:prstGeom prst="rect">
              <a:avLst/>
            </a:prstGeom>
            <a:noFill/>
            <a:ln>
              <a:solidFill>
                <a:srgbClr val="0147E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224615" y="4270114"/>
            <a:ext cx="7302840" cy="1796857"/>
            <a:chOff x="1224615" y="4270114"/>
            <a:chExt cx="7302840" cy="1796857"/>
          </a:xfrm>
        </p:grpSpPr>
        <p:sp>
          <p:nvSpPr>
            <p:cNvPr id="3" name="矩形 2"/>
            <p:cNvSpPr/>
            <p:nvPr/>
          </p:nvSpPr>
          <p:spPr>
            <a:xfrm>
              <a:off x="1478954" y="4416766"/>
              <a:ext cx="6794162" cy="1503553"/>
            </a:xfrm>
            <a:prstGeom prst="rect">
              <a:avLst/>
            </a:prstGeom>
          </p:spPr>
          <p:txBody>
            <a:bodyPr wrap="square">
              <a:spAutoFit/>
            </a:bodyPr>
            <a:lstStyle/>
            <a:p>
              <a:pPr>
                <a:lnSpc>
                  <a:spcPct val="130000"/>
                </a:lnSpc>
              </a:pPr>
              <a:r>
                <a:rPr lang="en-US" altLang="zh-CN" dirty="0">
                  <a:latin typeface="思源黑体 CN Normal" panose="020B0400000000000000" pitchFamily="34" charset="-122"/>
                  <a:ea typeface="思源黑体 CN Normal" panose="020B0400000000000000" pitchFamily="34" charset="-122"/>
                </a:rPr>
                <a:t>3</a:t>
              </a:r>
              <a:r>
                <a:rPr lang="zh-CN" altLang="en-US" dirty="0">
                  <a:latin typeface="思源黑体 CN Normal" panose="020B0400000000000000" pitchFamily="34" charset="-122"/>
                  <a:ea typeface="思源黑体 CN Normal" panose="020B0400000000000000" pitchFamily="34" charset="-122"/>
                </a:rPr>
                <a:t>、看对方的账户是哪家银行的，然后用电话拨打该银行的客服电话，输入你汇款的目标账号（犯罪分子的账号），在提示输入密码时连续</a:t>
              </a:r>
              <a:r>
                <a:rPr lang="en-US" altLang="zh-CN" dirty="0">
                  <a:latin typeface="思源黑体 CN Normal" panose="020B0400000000000000" pitchFamily="34" charset="-122"/>
                  <a:ea typeface="思源黑体 CN Normal" panose="020B0400000000000000" pitchFamily="34" charset="-122"/>
                </a:rPr>
                <a:t>5</a:t>
              </a:r>
              <a:r>
                <a:rPr lang="zh-CN" altLang="en-US" dirty="0">
                  <a:latin typeface="思源黑体 CN Normal" panose="020B0400000000000000" pitchFamily="34" charset="-122"/>
                  <a:ea typeface="思源黑体 CN Normal" panose="020B0400000000000000" pitchFamily="34" charset="-122"/>
                </a:rPr>
                <a:t>次输入错误，这时该账号会自动锁定，时间是</a:t>
              </a:r>
              <a:r>
                <a:rPr lang="en-US" altLang="zh-CN" dirty="0">
                  <a:latin typeface="思源黑体 CN Normal" panose="020B0400000000000000" pitchFamily="34" charset="-122"/>
                  <a:ea typeface="思源黑体 CN Normal" panose="020B0400000000000000" pitchFamily="34" charset="-122"/>
                </a:rPr>
                <a:t>24</a:t>
              </a:r>
              <a:r>
                <a:rPr lang="zh-CN" altLang="en-US" dirty="0">
                  <a:latin typeface="思源黑体 CN Normal" panose="020B0400000000000000" pitchFamily="34" charset="-122"/>
                  <a:ea typeface="思源黑体 CN Normal" panose="020B0400000000000000" pitchFamily="34" charset="-122"/>
                </a:rPr>
                <a:t>小时，这宝贵的</a:t>
              </a:r>
              <a:r>
                <a:rPr lang="en-US" altLang="zh-CN" dirty="0">
                  <a:latin typeface="思源黑体 CN Normal" panose="020B0400000000000000" pitchFamily="34" charset="-122"/>
                  <a:ea typeface="思源黑体 CN Normal" panose="020B0400000000000000" pitchFamily="34" charset="-122"/>
                </a:rPr>
                <a:t>24</a:t>
              </a:r>
              <a:r>
                <a:rPr lang="zh-CN" altLang="en-US" dirty="0">
                  <a:latin typeface="思源黑体 CN Normal" panose="020B0400000000000000" pitchFamily="34" charset="-122"/>
                  <a:ea typeface="思源黑体 CN Normal" panose="020B0400000000000000" pitchFamily="34" charset="-122"/>
                </a:rPr>
                <a:t>小时将使犯罪分子无法将钱转移，避免了损失扩大。</a:t>
              </a:r>
              <a:endParaRPr lang="zh-CN" altLang="en-US" dirty="0">
                <a:latin typeface="思源黑体 CN Normal" panose="020B0400000000000000" pitchFamily="34" charset="-122"/>
                <a:ea typeface="思源黑体 CN Normal" panose="020B0400000000000000" pitchFamily="34" charset="-122"/>
              </a:endParaRPr>
            </a:p>
          </p:txBody>
        </p:sp>
        <p:sp>
          <p:nvSpPr>
            <p:cNvPr id="11" name="矩形 10"/>
            <p:cNvSpPr/>
            <p:nvPr/>
          </p:nvSpPr>
          <p:spPr>
            <a:xfrm>
              <a:off x="1224615" y="4270114"/>
              <a:ext cx="7302840" cy="1796857"/>
            </a:xfrm>
            <a:prstGeom prst="rect">
              <a:avLst/>
            </a:prstGeom>
            <a:noFill/>
            <a:ln>
              <a:solidFill>
                <a:srgbClr val="0147E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72225" y="0"/>
            <a:ext cx="6858000" cy="6858000"/>
          </a:xfrm>
          <a:prstGeom prst="rect">
            <a:avLst/>
          </a:prstGeom>
        </p:spPr>
      </p:pic>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电信诈骗的防范、处理措施</a:t>
            </a:r>
            <a:endParaRPr lang="zh-CN" altLang="en-US" dirty="0"/>
          </a:p>
        </p:txBody>
      </p:sp>
      <p:grpSp>
        <p:nvGrpSpPr>
          <p:cNvPr id="5" name="组合 4"/>
          <p:cNvGrpSpPr/>
          <p:nvPr/>
        </p:nvGrpSpPr>
        <p:grpSpPr>
          <a:xfrm>
            <a:off x="5242379" y="1625600"/>
            <a:ext cx="6154057" cy="4339771"/>
            <a:chOff x="5109029" y="1625600"/>
            <a:chExt cx="6154057" cy="4339771"/>
          </a:xfrm>
        </p:grpSpPr>
        <p:sp>
          <p:nvSpPr>
            <p:cNvPr id="2" name="矩形 1"/>
            <p:cNvSpPr/>
            <p:nvPr/>
          </p:nvSpPr>
          <p:spPr>
            <a:xfrm>
              <a:off x="5474607" y="1811481"/>
              <a:ext cx="5422900" cy="3968009"/>
            </a:xfrm>
            <a:prstGeom prst="rect">
              <a:avLst/>
            </a:prstGeom>
          </p:spPr>
          <p:txBody>
            <a:bodyPr wrap="square">
              <a:spAutoFit/>
            </a:bodyPr>
            <a:lstStyle/>
            <a:p>
              <a:pPr algn="just">
                <a:lnSpc>
                  <a:spcPct val="130000"/>
                </a:lnSpc>
              </a:pPr>
              <a:r>
                <a:rPr lang="zh-CN" altLang="en-US" sz="2800" b="1" dirty="0">
                  <a:solidFill>
                    <a:srgbClr val="0147E7"/>
                  </a:solidFill>
                  <a:latin typeface="思源黑体 CN Normal" panose="020B0400000000000000" pitchFamily="34" charset="-122"/>
                  <a:ea typeface="思源黑体 CN Normal" panose="020B0400000000000000" pitchFamily="34" charset="-122"/>
                </a:rPr>
                <a:t>总而言之，防范电信诈骗最简单最有效的方法就是：</a:t>
              </a:r>
              <a:r>
                <a:rPr lang="zh-CN" altLang="en-US" sz="2800" dirty="0">
                  <a:latin typeface="思源黑体 CN Normal" panose="020B0400000000000000" pitchFamily="34" charset="-122"/>
                  <a:ea typeface="思源黑体 CN Normal" panose="020B0400000000000000" pitchFamily="34" charset="-122"/>
                </a:rPr>
                <a:t>凡是陌生电话、短信，无论来电显示是什么号码，无论对方自称是谁，无论对方以什么理由，只要最后要求转账、汇款，就坚决地予以拒绝，不给犯罪分子有隙可乘。</a:t>
              </a:r>
              <a:endParaRPr lang="zh-CN" altLang="en-US" sz="2800" dirty="0">
                <a:latin typeface="思源黑体 CN Normal" panose="020B0400000000000000" pitchFamily="34" charset="-122"/>
                <a:ea typeface="思源黑体 CN Normal" panose="020B0400000000000000" pitchFamily="34" charset="-122"/>
              </a:endParaRPr>
            </a:p>
          </p:txBody>
        </p:sp>
        <p:sp>
          <p:nvSpPr>
            <p:cNvPr id="4" name="矩形: 对角圆角 3"/>
            <p:cNvSpPr/>
            <p:nvPr/>
          </p:nvSpPr>
          <p:spPr>
            <a:xfrm>
              <a:off x="5109029" y="1625600"/>
              <a:ext cx="6154057" cy="4339771"/>
            </a:xfrm>
            <a:prstGeom prst="round2DiagRect">
              <a:avLst/>
            </a:prstGeom>
            <a:noFill/>
            <a:ln w="19050">
              <a:solidFill>
                <a:srgbClr val="0147E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3768" y="365122"/>
            <a:ext cx="6858000" cy="6858000"/>
          </a:xfrm>
          <a:prstGeom prst="rect">
            <a:avLst/>
          </a:prstGeom>
        </p:spPr>
      </p:pic>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775" b="775"/>
          <a:stretch>
            <a:fillRect/>
          </a:stretch>
        </p:blipFill>
        <p:spPr>
          <a:xfrm>
            <a:off x="-71710" y="-40338"/>
            <a:ext cx="12263710" cy="6898337"/>
          </a:xfrm>
          <a:prstGeom prst="rect">
            <a:avLst/>
          </a:prstGeom>
        </p:spPr>
      </p:pic>
      <p:sp>
        <p:nvSpPr>
          <p:cNvPr id="20" name="文本框 19"/>
          <p:cNvSpPr txBox="1"/>
          <p:nvPr/>
        </p:nvSpPr>
        <p:spPr>
          <a:xfrm>
            <a:off x="9814560" y="6531989"/>
            <a:ext cx="1938390" cy="261610"/>
          </a:xfrm>
          <a:prstGeom prst="rect">
            <a:avLst/>
          </a:prstGeom>
          <a:noFill/>
        </p:spPr>
        <p:txBody>
          <a:bodyPr vert="horz" wrap="square" rtlCol="0">
            <a:spAutoFit/>
          </a:bodyPr>
          <a:lstStyle/>
          <a:p>
            <a:pPr algn="dist"/>
            <a:r>
              <a:rPr lang="zh-CN" altLang="en-US" sz="1100" dirty="0">
                <a:solidFill>
                  <a:schemeClr val="bg1"/>
                </a:solidFill>
                <a:latin typeface="思源黑体 CN Normal" panose="020B0400000000000000" pitchFamily="34" charset="-122"/>
                <a:ea typeface="思源黑体 CN Normal" panose="020B0400000000000000" pitchFamily="34" charset="-122"/>
              </a:rPr>
              <a:t>你我共防</a:t>
            </a:r>
            <a:r>
              <a:rPr lang="en-US" altLang="zh-CN" sz="1100" dirty="0">
                <a:solidFill>
                  <a:schemeClr val="bg1"/>
                </a:solidFill>
                <a:latin typeface="思源黑体 CN Normal" panose="020B0400000000000000" pitchFamily="34" charset="-122"/>
                <a:ea typeface="思源黑体 CN Normal" panose="020B0400000000000000" pitchFamily="34" charset="-122"/>
              </a:rPr>
              <a:t>·</a:t>
            </a:r>
            <a:r>
              <a:rPr lang="zh-CN" altLang="en-US" sz="1100" dirty="0">
                <a:solidFill>
                  <a:schemeClr val="bg1"/>
                </a:solidFill>
                <a:latin typeface="思源黑体 CN Normal" panose="020B0400000000000000" pitchFamily="34" charset="-122"/>
                <a:ea typeface="思源黑体 CN Normal" panose="020B0400000000000000" pitchFamily="34" charset="-122"/>
              </a:rPr>
              <a:t>全民反诈</a:t>
            </a:r>
            <a:endParaRPr lang="zh-CN" altLang="en-US" sz="1100" dirty="0">
              <a:solidFill>
                <a:schemeClr val="bg1"/>
              </a:solidFill>
              <a:latin typeface="思源黑体 CN Normal" panose="020B0400000000000000" pitchFamily="34" charset="-122"/>
              <a:ea typeface="思源黑体 CN Normal" panose="020B0400000000000000" pitchFamily="34" charset="-122"/>
            </a:endParaRPr>
          </a:p>
        </p:txBody>
      </p:sp>
      <p:sp>
        <p:nvSpPr>
          <p:cNvPr id="21" name="文本框 20"/>
          <p:cNvSpPr txBox="1"/>
          <p:nvPr/>
        </p:nvSpPr>
        <p:spPr>
          <a:xfrm>
            <a:off x="1056191" y="153408"/>
            <a:ext cx="5343480" cy="261610"/>
          </a:xfrm>
          <a:prstGeom prst="rect">
            <a:avLst/>
          </a:prstGeom>
          <a:noFill/>
        </p:spPr>
        <p:txBody>
          <a:bodyPr vert="horz" wrap="square" rtlCol="0">
            <a:spAutoFit/>
          </a:bodyPr>
          <a:lstStyle/>
          <a:p>
            <a:pPr algn="dist"/>
            <a:r>
              <a:rPr lang="zh-CN" altLang="en-US" sz="1100" dirty="0">
                <a:solidFill>
                  <a:schemeClr val="bg1"/>
                </a:solidFill>
                <a:latin typeface="思源黑体 CN Normal" panose="020B0400000000000000" pitchFamily="34" charset="-122"/>
                <a:ea typeface="思源黑体 CN Normal" panose="020B0400000000000000" pitchFamily="34" charset="-122"/>
              </a:rPr>
              <a:t>积极加强自我防范意识   共同提高识骗防骗能力</a:t>
            </a:r>
            <a:endParaRPr lang="zh-CN" altLang="en-US" sz="11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28" name="直接连接符 27"/>
          <p:cNvCxnSpPr/>
          <p:nvPr/>
        </p:nvCxnSpPr>
        <p:spPr>
          <a:xfrm>
            <a:off x="9892172" y="8539159"/>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654330" y="3269430"/>
            <a:ext cx="6017985" cy="56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fontAlgn="auto">
              <a:spcBef>
                <a:spcPts val="0"/>
              </a:spcBef>
              <a:spcAft>
                <a:spcPts val="0"/>
              </a:spcAft>
              <a:defRPr/>
            </a:pPr>
            <a:r>
              <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rPr>
              <a:t>提升网络安全意识</a:t>
            </a:r>
            <a:r>
              <a:rPr lang="en-US" altLang="zh-CN" sz="2400" dirty="0">
                <a:solidFill>
                  <a:srgbClr val="0147E7"/>
                </a:solidFill>
                <a:latin typeface="思源黑体 CN Normal" panose="020B0400000000000000" pitchFamily="34" charset="-122"/>
                <a:ea typeface="思源黑体 CN Normal" panose="020B0400000000000000" pitchFamily="34" charset="-122"/>
                <a:cs typeface="+mn-ea"/>
                <a:sym typeface="+mn-lt"/>
              </a:rPr>
              <a:t>·</a:t>
            </a:r>
            <a:r>
              <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rPr>
              <a:t>养成良好用网习惯</a:t>
            </a:r>
            <a:endParaRPr lang="zh-CN" altLang="en-US" sz="2400" dirty="0">
              <a:solidFill>
                <a:srgbClr val="0147E7"/>
              </a:solidFill>
              <a:latin typeface="思源黑体 CN Normal" panose="020B0400000000000000" pitchFamily="34" charset="-122"/>
              <a:ea typeface="思源黑体 CN Normal" panose="020B0400000000000000" pitchFamily="34" charset="-122"/>
              <a:cs typeface="+mn-ea"/>
              <a:sym typeface="+mn-lt"/>
            </a:endParaRPr>
          </a:p>
        </p:txBody>
      </p:sp>
      <p:grpSp>
        <p:nvGrpSpPr>
          <p:cNvPr id="12" name="组合 11"/>
          <p:cNvGrpSpPr/>
          <p:nvPr/>
        </p:nvGrpSpPr>
        <p:grpSpPr>
          <a:xfrm>
            <a:off x="-2355051" y="-2333202"/>
            <a:ext cx="15681758" cy="11336079"/>
            <a:chOff x="-2355051" y="-2333202"/>
            <a:chExt cx="15681758" cy="11336079"/>
          </a:xfrm>
        </p:grpSpPr>
        <p:sp>
          <p:nvSpPr>
            <p:cNvPr id="10" name="任意多边形: 形状 9"/>
            <p:cNvSpPr/>
            <p:nvPr/>
          </p:nvSpPr>
          <p:spPr>
            <a:xfrm>
              <a:off x="-2355051" y="1630251"/>
              <a:ext cx="10917603" cy="6524063"/>
            </a:xfrm>
            <a:custGeom>
              <a:avLst/>
              <a:gdLst>
                <a:gd name="connsiteX0" fmla="*/ 598822 w 10917603"/>
                <a:gd name="connsiteY0" fmla="*/ 169520 h 6524063"/>
                <a:gd name="connsiteX1" fmla="*/ 3037222 w 10917603"/>
                <a:gd name="connsiteY1" fmla="*/ 343692 h 6524063"/>
                <a:gd name="connsiteX2" fmla="*/ 3835508 w 10917603"/>
                <a:gd name="connsiteY2" fmla="*/ 2230549 h 6524063"/>
                <a:gd name="connsiteX3" fmla="*/ 5475622 w 10917603"/>
                <a:gd name="connsiteY3" fmla="*/ 2854663 h 6524063"/>
                <a:gd name="connsiteX4" fmla="*/ 6273908 w 10917603"/>
                <a:gd name="connsiteY4" fmla="*/ 4886663 h 6524063"/>
                <a:gd name="connsiteX5" fmla="*/ 9394480 w 10917603"/>
                <a:gd name="connsiteY5" fmla="*/ 4857635 h 6524063"/>
                <a:gd name="connsiteX6" fmla="*/ 10163737 w 10917603"/>
                <a:gd name="connsiteY6" fmla="*/ 6120378 h 6524063"/>
                <a:gd name="connsiteX7" fmla="*/ 10323394 w 10917603"/>
                <a:gd name="connsiteY7" fmla="*/ 6468720 h 6524063"/>
                <a:gd name="connsiteX8" fmla="*/ 2050251 w 10917603"/>
                <a:gd name="connsiteY8" fmla="*/ 6047806 h 6524063"/>
                <a:gd name="connsiteX9" fmla="*/ 90822 w 10917603"/>
                <a:gd name="connsiteY9" fmla="*/ 2172492 h 6524063"/>
                <a:gd name="connsiteX10" fmla="*/ 598822 w 10917603"/>
                <a:gd name="connsiteY10" fmla="*/ 169520 h 65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7603" h="6524063">
                  <a:moveTo>
                    <a:pt x="598822" y="169520"/>
                  </a:moveTo>
                  <a:cubicBezTo>
                    <a:pt x="1089889" y="-135280"/>
                    <a:pt x="2497774" y="187"/>
                    <a:pt x="3037222" y="343692"/>
                  </a:cubicBezTo>
                  <a:cubicBezTo>
                    <a:pt x="3576670" y="687197"/>
                    <a:pt x="3429108" y="1812054"/>
                    <a:pt x="3835508" y="2230549"/>
                  </a:cubicBezTo>
                  <a:cubicBezTo>
                    <a:pt x="4241908" y="2649044"/>
                    <a:pt x="5069222" y="2411977"/>
                    <a:pt x="5475622" y="2854663"/>
                  </a:cubicBezTo>
                  <a:cubicBezTo>
                    <a:pt x="5882022" y="3297349"/>
                    <a:pt x="5620765" y="4552834"/>
                    <a:pt x="6273908" y="4886663"/>
                  </a:cubicBezTo>
                  <a:cubicBezTo>
                    <a:pt x="6927051" y="5220492"/>
                    <a:pt x="8746175" y="4652016"/>
                    <a:pt x="9394480" y="4857635"/>
                  </a:cubicBezTo>
                  <a:cubicBezTo>
                    <a:pt x="10042785" y="5063254"/>
                    <a:pt x="10008918" y="5851864"/>
                    <a:pt x="10163737" y="6120378"/>
                  </a:cubicBezTo>
                  <a:cubicBezTo>
                    <a:pt x="10318556" y="6388892"/>
                    <a:pt x="11675642" y="6480815"/>
                    <a:pt x="10323394" y="6468720"/>
                  </a:cubicBezTo>
                  <a:cubicBezTo>
                    <a:pt x="8971146" y="6456625"/>
                    <a:pt x="3755680" y="6763844"/>
                    <a:pt x="2050251" y="6047806"/>
                  </a:cubicBezTo>
                  <a:cubicBezTo>
                    <a:pt x="344822" y="5331768"/>
                    <a:pt x="330308" y="3149787"/>
                    <a:pt x="90822" y="2172492"/>
                  </a:cubicBezTo>
                  <a:cubicBezTo>
                    <a:pt x="-148664" y="1195197"/>
                    <a:pt x="107755" y="474320"/>
                    <a:pt x="598822" y="1695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2101617" y="-353855"/>
              <a:ext cx="4257221" cy="9356732"/>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rot="20776393" flipH="1">
              <a:off x="10867564" y="-2333202"/>
              <a:ext cx="2459143" cy="9511813"/>
            </a:xfrm>
            <a:custGeom>
              <a:avLst/>
              <a:gdLst>
                <a:gd name="connsiteX0" fmla="*/ 1177552 w 4257221"/>
                <a:gd name="connsiteY0" fmla="*/ 368369 h 9356732"/>
                <a:gd name="connsiteX1" fmla="*/ 2541895 w 4257221"/>
                <a:gd name="connsiteY1" fmla="*/ 1514998 h 9356732"/>
                <a:gd name="connsiteX2" fmla="*/ 2135495 w 4257221"/>
                <a:gd name="connsiteY2" fmla="*/ 2792255 h 9356732"/>
                <a:gd name="connsiteX3" fmla="*/ 2570923 w 4257221"/>
                <a:gd name="connsiteY3" fmla="*/ 3895341 h 9356732"/>
                <a:gd name="connsiteX4" fmla="*/ 2062923 w 4257221"/>
                <a:gd name="connsiteY4" fmla="*/ 5738655 h 9356732"/>
                <a:gd name="connsiteX5" fmla="*/ 4254580 w 4257221"/>
                <a:gd name="connsiteY5" fmla="*/ 7567455 h 9356732"/>
                <a:gd name="connsiteX6" fmla="*/ 2454809 w 4257221"/>
                <a:gd name="connsiteY6" fmla="*/ 9062426 h 9356732"/>
                <a:gd name="connsiteX7" fmla="*/ 30923 w 4257221"/>
                <a:gd name="connsiteY7" fmla="*/ 8452826 h 9356732"/>
                <a:gd name="connsiteX8" fmla="*/ 1177552 w 4257221"/>
                <a:gd name="connsiteY8" fmla="*/ 368369 h 935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221" h="9356732">
                  <a:moveTo>
                    <a:pt x="1177552" y="368369"/>
                  </a:moveTo>
                  <a:cubicBezTo>
                    <a:pt x="1596047" y="-787936"/>
                    <a:pt x="2382238" y="1111017"/>
                    <a:pt x="2541895" y="1514998"/>
                  </a:cubicBezTo>
                  <a:cubicBezTo>
                    <a:pt x="2701552" y="1918979"/>
                    <a:pt x="2130657" y="2395531"/>
                    <a:pt x="2135495" y="2792255"/>
                  </a:cubicBezTo>
                  <a:cubicBezTo>
                    <a:pt x="2140333" y="3188979"/>
                    <a:pt x="2583018" y="3404274"/>
                    <a:pt x="2570923" y="3895341"/>
                  </a:cubicBezTo>
                  <a:cubicBezTo>
                    <a:pt x="2558828" y="4386408"/>
                    <a:pt x="1782314" y="5126636"/>
                    <a:pt x="2062923" y="5738655"/>
                  </a:cubicBezTo>
                  <a:cubicBezTo>
                    <a:pt x="2343532" y="6350674"/>
                    <a:pt x="4189266" y="7013493"/>
                    <a:pt x="4254580" y="7567455"/>
                  </a:cubicBezTo>
                  <a:cubicBezTo>
                    <a:pt x="4319894" y="8121417"/>
                    <a:pt x="3158752" y="8914864"/>
                    <a:pt x="2454809" y="9062426"/>
                  </a:cubicBezTo>
                  <a:cubicBezTo>
                    <a:pt x="1750866" y="9209988"/>
                    <a:pt x="243799" y="9901836"/>
                    <a:pt x="30923" y="8452826"/>
                  </a:cubicBezTo>
                  <a:cubicBezTo>
                    <a:pt x="-181953" y="7003816"/>
                    <a:pt x="759057" y="1524674"/>
                    <a:pt x="1177552" y="368369"/>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6" y="2454183"/>
            <a:ext cx="5963219" cy="4472415"/>
          </a:xfrm>
          <a:prstGeom prst="rect">
            <a:avLst/>
          </a:prstGeom>
        </p:spPr>
      </p:pic>
      <p:grpSp>
        <p:nvGrpSpPr>
          <p:cNvPr id="26" name="组合 25"/>
          <p:cNvGrpSpPr/>
          <p:nvPr/>
        </p:nvGrpSpPr>
        <p:grpSpPr>
          <a:xfrm>
            <a:off x="2756208" y="1074175"/>
            <a:ext cx="8272611" cy="1789639"/>
            <a:chOff x="791470" y="1403399"/>
            <a:chExt cx="6904729" cy="1619965"/>
          </a:xfrm>
        </p:grpSpPr>
        <p:sp>
          <p:nvSpPr>
            <p:cNvPr id="27" name="矩形 26"/>
            <p:cNvSpPr/>
            <p:nvPr/>
          </p:nvSpPr>
          <p:spPr>
            <a:xfrm>
              <a:off x="791470" y="1453704"/>
              <a:ext cx="6904729" cy="1569660"/>
            </a:xfrm>
            <a:prstGeom prst="rect">
              <a:avLst/>
            </a:prstGeom>
            <a:noFill/>
            <a:ln>
              <a:noFill/>
            </a:ln>
          </p:spPr>
          <p:txBody>
            <a:bodyPr wrap="square">
              <a:spAutoFit/>
            </a:bodyPr>
            <a:lstStyle/>
            <a:p>
              <a:pPr algn="dist">
                <a:defRPr/>
              </a:pPr>
              <a:r>
                <a:rPr lang="zh-CN" altLang="en-US" sz="9600" b="1" noProof="1">
                  <a:solidFill>
                    <a:srgbClr val="414ACF"/>
                  </a:solidFill>
                  <a:latin typeface="三极春联字体简" panose="00000500000000000000" pitchFamily="2" charset="-122"/>
                  <a:ea typeface="三极春联字体简" panose="00000500000000000000" pitchFamily="2" charset="-122"/>
                </a:rPr>
                <a:t>感谢你的观看</a:t>
              </a:r>
              <a:endParaRPr lang="zh-CN" altLang="zh-CN" sz="9600" b="1" noProof="1">
                <a:solidFill>
                  <a:srgbClr val="414ACF"/>
                </a:solidFill>
                <a:latin typeface="三极春联字体简" panose="00000500000000000000" pitchFamily="2" charset="-122"/>
                <a:ea typeface="三极春联字体简" panose="00000500000000000000" pitchFamily="2" charset="-122"/>
              </a:endParaRPr>
            </a:p>
          </p:txBody>
        </p:sp>
        <p:sp>
          <p:nvSpPr>
            <p:cNvPr id="41" name="矩形 40"/>
            <p:cNvSpPr/>
            <p:nvPr/>
          </p:nvSpPr>
          <p:spPr>
            <a:xfrm>
              <a:off x="791470" y="1403399"/>
              <a:ext cx="6904729" cy="1569660"/>
            </a:xfrm>
            <a:prstGeom prst="rect">
              <a:avLst/>
            </a:prstGeom>
            <a:noFill/>
            <a:ln>
              <a:noFill/>
            </a:ln>
          </p:spPr>
          <p:txBody>
            <a:bodyPr wrap="square">
              <a:spAutoFit/>
            </a:bodyPr>
            <a:lstStyle/>
            <a:p>
              <a:pPr algn="dist">
                <a:defRPr/>
              </a:pPr>
              <a:r>
                <a:rPr lang="zh-CN" altLang="en-US" sz="96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rPr>
                <a:t>感谢你的观看</a:t>
              </a:r>
              <a:endParaRPr lang="zh-CN" altLang="zh-CN" sz="9600" b="1" noProof="1">
                <a:solidFill>
                  <a:schemeClr val="bg1"/>
                </a:solidFill>
                <a:effectLst>
                  <a:outerShdw dist="38100" dir="2700000" algn="tl">
                    <a:srgbClr val="000000">
                      <a:alpha val="28000"/>
                    </a:srgbClr>
                  </a:outerShdw>
                </a:effectLst>
                <a:latin typeface="三极春联字体简" panose="00000500000000000000" pitchFamily="2" charset="-122"/>
                <a:ea typeface="三极春联字体简" panose="00000500000000000000" pitchFamily="2" charset="-122"/>
              </a:endParaRPr>
            </a:p>
          </p:txBody>
        </p:sp>
      </p:grpSp>
      <p:sp>
        <p:nvSpPr>
          <p:cNvPr id="42" name="TextBox 7"/>
          <p:cNvSpPr>
            <a:spLocks noChangeArrowheads="1"/>
          </p:cNvSpPr>
          <p:nvPr/>
        </p:nvSpPr>
        <p:spPr bwMode="auto">
          <a:xfrm>
            <a:off x="2946127" y="2630965"/>
            <a:ext cx="7841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auto">
              <a:spcBef>
                <a:spcPts val="0"/>
              </a:spcBef>
              <a:spcAft>
                <a:spcPts val="0"/>
              </a:spcAft>
              <a:defRPr/>
            </a:pPr>
            <a:r>
              <a:rPr lang="en-US" altLang="zh-CN" sz="2400" b="1" dirty="0">
                <a:solidFill>
                  <a:schemeClr val="bg1"/>
                </a:solidFill>
                <a:latin typeface="思源黑体 CN Normal" panose="020B0400000000000000" pitchFamily="34" charset="-122"/>
                <a:ea typeface="思源黑体 CN Normal" panose="020B0400000000000000" pitchFamily="34" charset="-122"/>
                <a:cs typeface="+mn-ea"/>
                <a:sym typeface="+mn-lt"/>
              </a:rPr>
              <a:t>NETWORK SECURITY EDUCATION</a:t>
            </a:r>
            <a:endParaRPr lang="en-US" altLang="zh-CN" sz="2400" b="1" dirty="0">
              <a:solidFill>
                <a:schemeClr val="bg1"/>
              </a:solidFill>
              <a:latin typeface="思源黑体 CN Normal" panose="020B0400000000000000" pitchFamily="34" charset="-122"/>
              <a:ea typeface="思源黑体 CN Normal" panose="020B04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t="775" b="775"/>
          <a:stretch>
            <a:fillRect/>
          </a:stretch>
        </p:blipFill>
        <p:spPr>
          <a:xfrm>
            <a:off x="0" y="-20170"/>
            <a:ext cx="12263710" cy="6898337"/>
          </a:xfrm>
          <a:prstGeom prst="rect">
            <a:avLst/>
          </a:prstGeom>
        </p:spPr>
      </p:pic>
      <p:sp>
        <p:nvSpPr>
          <p:cNvPr id="24" name="文本框 23"/>
          <p:cNvSpPr txBox="1"/>
          <p:nvPr/>
        </p:nvSpPr>
        <p:spPr>
          <a:xfrm>
            <a:off x="970329" y="3304814"/>
            <a:ext cx="6184526" cy="1200329"/>
          </a:xfrm>
          <a:prstGeom prst="rect">
            <a:avLst/>
          </a:prstGeom>
          <a:noFill/>
        </p:spPr>
        <p:txBody>
          <a:bodyPr wrap="square" rtlCol="0">
            <a:spAutoFit/>
            <a:scene3d>
              <a:camera prst="orthographicFront"/>
              <a:lightRig rig="threePt" dir="t"/>
            </a:scene3d>
            <a:sp3d contourW="12700"/>
          </a:bodyPr>
          <a:lstStyle/>
          <a:p>
            <a:pPr lvl="0">
              <a:defRPr/>
            </a:pPr>
            <a:r>
              <a:rPr lang="zh-CN" altLang="en-US" sz="7200" b="1" spc="-300" dirty="0">
                <a:solidFill>
                  <a:schemeClr val="bg1"/>
                </a:solidFill>
                <a:latin typeface="思源黑体 Heavy" panose="020B0A00000000000000" pitchFamily="34" charset="-122"/>
                <a:ea typeface="思源黑体 Heavy" panose="020B0A00000000000000" pitchFamily="34" charset="-122"/>
                <a:cs typeface="Arial" panose="020B0604020202020204" pitchFamily="34" charset="0"/>
                <a:sym typeface="+mn-lt"/>
              </a:rPr>
              <a:t>常见诈骗行为</a:t>
            </a:r>
            <a:endParaRPr lang="zh-CN" altLang="en-US" sz="7200" b="1" spc="-300" dirty="0">
              <a:solidFill>
                <a:schemeClr val="bg1"/>
              </a:solidFill>
              <a:latin typeface="思源黑体 Heavy" panose="020B0A00000000000000" pitchFamily="34" charset="-122"/>
              <a:ea typeface="思源黑体 Heavy" panose="020B0A00000000000000" pitchFamily="34" charset="-122"/>
              <a:cs typeface="Arial" panose="020B0604020202020204" pitchFamily="34" charset="0"/>
              <a:sym typeface="+mn-lt"/>
            </a:endParaRPr>
          </a:p>
        </p:txBody>
      </p:sp>
      <p:sp>
        <p:nvSpPr>
          <p:cNvPr id="25" name="文本框 24"/>
          <p:cNvSpPr txBox="1"/>
          <p:nvPr/>
        </p:nvSpPr>
        <p:spPr>
          <a:xfrm>
            <a:off x="970329" y="4377361"/>
            <a:ext cx="5848960" cy="43088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mn-ea"/>
                <a:sym typeface="+mn-lt"/>
              </a:rPr>
              <a:t>The user can demonstrate on a projector or computer, or print the presentation and make it into a film to be used in a wider field</a:t>
            </a:r>
            <a:endParaRPr kumimoji="0" lang="en-US" altLang="zh-CN" sz="1100" b="0"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mn-ea"/>
              <a:sym typeface="+mn-lt"/>
            </a:endParaRPr>
          </a:p>
        </p:txBody>
      </p:sp>
      <p:grpSp>
        <p:nvGrpSpPr>
          <p:cNvPr id="17" name="组合 16"/>
          <p:cNvGrpSpPr/>
          <p:nvPr/>
        </p:nvGrpSpPr>
        <p:grpSpPr>
          <a:xfrm>
            <a:off x="-4472965" y="-3439331"/>
            <a:ext cx="17878118" cy="12620948"/>
            <a:chOff x="-4472965" y="-3439331"/>
            <a:chExt cx="17878118" cy="12620948"/>
          </a:xfrm>
        </p:grpSpPr>
        <p:sp>
          <p:nvSpPr>
            <p:cNvPr id="9" name="任意多边形: 形状 8"/>
            <p:cNvSpPr/>
            <p:nvPr/>
          </p:nvSpPr>
          <p:spPr>
            <a:xfrm rot="12858910">
              <a:off x="-4472965" y="-3439331"/>
              <a:ext cx="9670340" cy="5925159"/>
            </a:xfrm>
            <a:custGeom>
              <a:avLst/>
              <a:gdLst>
                <a:gd name="connsiteX0" fmla="*/ 97820 w 9670340"/>
                <a:gd name="connsiteY0" fmla="*/ 3564970 h 5925159"/>
                <a:gd name="connsiteX1" fmla="*/ 6587111 w 9670340"/>
                <a:gd name="connsiteY1" fmla="*/ 5924712 h 5925159"/>
                <a:gd name="connsiteX2" fmla="*/ 8799369 w 9670340"/>
                <a:gd name="connsiteY2" fmla="*/ 3387989 h 5925159"/>
                <a:gd name="connsiteX3" fmla="*/ 9271317 w 9670340"/>
                <a:gd name="connsiteY3" fmla="*/ 703782 h 5925159"/>
                <a:gd name="connsiteX4" fmla="*/ 3135988 w 9670340"/>
                <a:gd name="connsiteY4" fmla="*/ 202337 h 5925159"/>
                <a:gd name="connsiteX5" fmla="*/ 97820 w 9670340"/>
                <a:gd name="connsiteY5" fmla="*/ 3564970 h 59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0340" h="5925159">
                  <a:moveTo>
                    <a:pt x="97820" y="3564970"/>
                  </a:moveTo>
                  <a:cubicBezTo>
                    <a:pt x="673007" y="4518699"/>
                    <a:pt x="5136853" y="5954209"/>
                    <a:pt x="6587111" y="5924712"/>
                  </a:cubicBezTo>
                  <a:cubicBezTo>
                    <a:pt x="8037369" y="5895215"/>
                    <a:pt x="8352001" y="4258144"/>
                    <a:pt x="8799369" y="3387989"/>
                  </a:cubicBezTo>
                  <a:cubicBezTo>
                    <a:pt x="9246737" y="2517834"/>
                    <a:pt x="10215214" y="1234724"/>
                    <a:pt x="9271317" y="703782"/>
                  </a:cubicBezTo>
                  <a:cubicBezTo>
                    <a:pt x="8327420" y="172840"/>
                    <a:pt x="4664904" y="-274528"/>
                    <a:pt x="3135988" y="202337"/>
                  </a:cubicBezTo>
                  <a:cubicBezTo>
                    <a:pt x="1607072" y="679202"/>
                    <a:pt x="-477367" y="2611241"/>
                    <a:pt x="97820" y="3564970"/>
                  </a:cubicBezTo>
                  <a:close/>
                </a:path>
              </a:pathLst>
            </a:cu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8357299" flipH="1">
              <a:off x="7310435" y="3086899"/>
              <a:ext cx="7558334" cy="4631102"/>
            </a:xfrm>
            <a:custGeom>
              <a:avLst/>
              <a:gdLst>
                <a:gd name="connsiteX0" fmla="*/ 97820 w 9670340"/>
                <a:gd name="connsiteY0" fmla="*/ 3564970 h 5925159"/>
                <a:gd name="connsiteX1" fmla="*/ 6587111 w 9670340"/>
                <a:gd name="connsiteY1" fmla="*/ 5924712 h 5925159"/>
                <a:gd name="connsiteX2" fmla="*/ 8799369 w 9670340"/>
                <a:gd name="connsiteY2" fmla="*/ 3387989 h 5925159"/>
                <a:gd name="connsiteX3" fmla="*/ 9271317 w 9670340"/>
                <a:gd name="connsiteY3" fmla="*/ 703782 h 5925159"/>
                <a:gd name="connsiteX4" fmla="*/ 3135988 w 9670340"/>
                <a:gd name="connsiteY4" fmla="*/ 202337 h 5925159"/>
                <a:gd name="connsiteX5" fmla="*/ 97820 w 9670340"/>
                <a:gd name="connsiteY5" fmla="*/ 3564970 h 59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0340" h="5925159">
                  <a:moveTo>
                    <a:pt x="97820" y="3564970"/>
                  </a:moveTo>
                  <a:cubicBezTo>
                    <a:pt x="673007" y="4518699"/>
                    <a:pt x="5136853" y="5954209"/>
                    <a:pt x="6587111" y="5924712"/>
                  </a:cubicBezTo>
                  <a:cubicBezTo>
                    <a:pt x="8037369" y="5895215"/>
                    <a:pt x="8352001" y="4258144"/>
                    <a:pt x="8799369" y="3387989"/>
                  </a:cubicBezTo>
                  <a:cubicBezTo>
                    <a:pt x="9246737" y="2517834"/>
                    <a:pt x="10215214" y="1234724"/>
                    <a:pt x="9271317" y="703782"/>
                  </a:cubicBezTo>
                  <a:cubicBezTo>
                    <a:pt x="8327420" y="172840"/>
                    <a:pt x="4664904" y="-274528"/>
                    <a:pt x="3135988" y="202337"/>
                  </a:cubicBezTo>
                  <a:cubicBezTo>
                    <a:pt x="1607072" y="679202"/>
                    <a:pt x="-477367" y="2611241"/>
                    <a:pt x="97820" y="35649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129" y="0"/>
            <a:ext cx="6858000" cy="6858000"/>
          </a:xfrm>
          <a:prstGeom prst="rect">
            <a:avLst/>
          </a:prstGeom>
        </p:spPr>
      </p:pic>
      <p:grpSp>
        <p:nvGrpSpPr>
          <p:cNvPr id="10" name="组合 9"/>
          <p:cNvGrpSpPr/>
          <p:nvPr/>
        </p:nvGrpSpPr>
        <p:grpSpPr>
          <a:xfrm>
            <a:off x="970329" y="1392077"/>
            <a:ext cx="2997680" cy="1036602"/>
            <a:chOff x="5601098" y="1845211"/>
            <a:chExt cx="2997680" cy="1036602"/>
          </a:xfrm>
        </p:grpSpPr>
        <p:sp>
          <p:nvSpPr>
            <p:cNvPr id="18" name="文本框 17"/>
            <p:cNvSpPr txBox="1"/>
            <p:nvPr/>
          </p:nvSpPr>
          <p:spPr>
            <a:xfrm>
              <a:off x="5601098" y="1845211"/>
              <a:ext cx="2997680" cy="923330"/>
            </a:xfrm>
            <a:prstGeom prst="rect">
              <a:avLst/>
            </a:prstGeom>
            <a:noFill/>
          </p:spPr>
          <p:txBody>
            <a:bodyPr wrap="non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lvl="0" algn="l">
                <a:defRPr/>
              </a:pPr>
              <a:r>
                <a:rPr lang="en-US" altLang="zh-CN" sz="5400" dirty="0">
                  <a:solidFill>
                    <a:schemeClr val="bg1"/>
                  </a:solidFill>
                  <a:effectLst>
                    <a:outerShdw blurRad="63500" dist="38100" dir="5400000" algn="t" rotWithShape="0">
                      <a:prstClr val="black">
                        <a:alpha val="20000"/>
                      </a:prstClr>
                    </a:outerShdw>
                  </a:effectLst>
                  <a:latin typeface="思源黑体 Heavy" panose="020B0A00000000000000" pitchFamily="34" charset="-122"/>
                  <a:ea typeface="思源黑体 Heavy" panose="020B0A00000000000000" pitchFamily="34" charset="-122"/>
                  <a:cs typeface="+mn-ea"/>
                  <a:sym typeface="+mn-lt"/>
                </a:rPr>
                <a:t>PART 01</a:t>
              </a:r>
              <a:endParaRPr kumimoji="0" lang="zh-CN" altLang="en-US" sz="5400" i="0" u="none" strike="noStrike" kern="1200" cap="none" spc="0" normalizeH="0" baseline="0" noProof="0" dirty="0">
                <a:ln>
                  <a:noFill/>
                </a:ln>
                <a:solidFill>
                  <a:schemeClr val="bg1"/>
                </a:solidFill>
                <a:effectLst>
                  <a:outerShdw blurRad="63500" dist="38100" dir="5400000" algn="t" rotWithShape="0">
                    <a:prstClr val="black">
                      <a:alpha val="20000"/>
                    </a:prstClr>
                  </a:outerShdw>
                </a:effectLst>
                <a:uLnTx/>
                <a:uFillTx/>
                <a:latin typeface="思源黑体 Heavy" panose="020B0A00000000000000" pitchFamily="34" charset="-122"/>
                <a:ea typeface="思源黑体 Heavy" panose="020B0A00000000000000" pitchFamily="34" charset="-122"/>
                <a:cs typeface="+mn-ea"/>
                <a:sym typeface="+mn-lt"/>
              </a:endParaRPr>
            </a:p>
          </p:txBody>
        </p:sp>
        <p:cxnSp>
          <p:nvCxnSpPr>
            <p:cNvPr id="8" name="直接连接符 7"/>
            <p:cNvCxnSpPr/>
            <p:nvPr/>
          </p:nvCxnSpPr>
          <p:spPr>
            <a:xfrm>
              <a:off x="5760170" y="2881813"/>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常见诈骗行为</a:t>
            </a:r>
            <a:endParaRPr lang="zh-CN" altLang="en-US" dirty="0"/>
          </a:p>
        </p:txBody>
      </p:sp>
      <p:grpSp>
        <p:nvGrpSpPr>
          <p:cNvPr id="19" name="组合 18"/>
          <p:cNvGrpSpPr/>
          <p:nvPr/>
        </p:nvGrpSpPr>
        <p:grpSpPr>
          <a:xfrm>
            <a:off x="1114422" y="1397000"/>
            <a:ext cx="10515599" cy="4064000"/>
            <a:chOff x="1114422" y="1397000"/>
            <a:chExt cx="10515599" cy="4064000"/>
          </a:xfrm>
        </p:grpSpPr>
        <p:sp>
          <p:nvSpPr>
            <p:cNvPr id="3" name="矩形 2"/>
            <p:cNvSpPr/>
            <p:nvPr/>
          </p:nvSpPr>
          <p:spPr>
            <a:xfrm>
              <a:off x="1114422" y="2223733"/>
              <a:ext cx="10515599" cy="423257"/>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犯罪分子往往在淘宝、易趣等知名网络交易网站，采取低价诱惑和虚假广告等手段实施网络购物诈骗。</a:t>
              </a:r>
              <a:endParaRPr lang="en-US" altLang="zh-CN" dirty="0">
                <a:latin typeface="思源黑体 CN Normal" panose="020B0400000000000000" pitchFamily="34" charset="-122"/>
                <a:ea typeface="思源黑体 CN Normal" panose="020B0400000000000000" pitchFamily="34" charset="-122"/>
              </a:endParaRPr>
            </a:p>
          </p:txBody>
        </p:sp>
        <p:sp>
          <p:nvSpPr>
            <p:cNvPr id="8" name="矩形 7"/>
            <p:cNvSpPr/>
            <p:nvPr/>
          </p:nvSpPr>
          <p:spPr>
            <a:xfrm>
              <a:off x="1114423" y="4317545"/>
              <a:ext cx="6657976" cy="114345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“卖家”借称网络正在优化中，给买家一个新的链接让其支付货款，其实根本不是淘宝网的支付网，只要买家一支付就直接把货款付到对方的帐户里，俗称“钓鱼”网站。</a:t>
              </a:r>
              <a:endParaRPr lang="zh-CN" altLang="en-US" dirty="0">
                <a:latin typeface="思源黑体 CN Normal" panose="020B0400000000000000" pitchFamily="34" charset="-122"/>
                <a:ea typeface="思源黑体 CN Normal" panose="020B0400000000000000" pitchFamily="34" charset="-122"/>
              </a:endParaRPr>
            </a:p>
          </p:txBody>
        </p:sp>
        <p:grpSp>
          <p:nvGrpSpPr>
            <p:cNvPr id="6" name="组合 5"/>
            <p:cNvGrpSpPr/>
            <p:nvPr/>
          </p:nvGrpSpPr>
          <p:grpSpPr>
            <a:xfrm>
              <a:off x="1114425" y="1397000"/>
              <a:ext cx="2887229" cy="637309"/>
              <a:chOff x="1114425" y="1397000"/>
              <a:chExt cx="2887229" cy="637309"/>
            </a:xfrm>
          </p:grpSpPr>
          <p:sp>
            <p:nvSpPr>
              <p:cNvPr id="4" name="矩形 3"/>
              <p:cNvSpPr/>
              <p:nvPr/>
            </p:nvSpPr>
            <p:spPr>
              <a:xfrm>
                <a:off x="1803400" y="1448882"/>
                <a:ext cx="219825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网络购物诈骗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5" name="矩形: 圆角 4"/>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01</a:t>
                </a:r>
                <a:endParaRPr lang="zh-CN" altLang="en-US" sz="2400" b="1" dirty="0">
                  <a:latin typeface="思源黑体 CN Normal" panose="020B0400000000000000" pitchFamily="34" charset="-122"/>
                  <a:ea typeface="思源黑体 CN Normal" panose="020B0400000000000000" pitchFamily="34" charset="-122"/>
                </a:endParaRPr>
              </a:p>
            </p:txBody>
          </p:sp>
        </p:grpSp>
        <p:sp>
          <p:nvSpPr>
            <p:cNvPr id="9" name="矩形 8"/>
            <p:cNvSpPr/>
            <p:nvPr/>
          </p:nvSpPr>
          <p:spPr>
            <a:xfrm>
              <a:off x="1114422" y="2910540"/>
              <a:ext cx="10213978" cy="114345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在低价诱惑中，其商品售价一般远低于市场价格，并以“海关罚没走私”、“朋友赠送”、“盗窃所得”等为由骗取购买人信任。诈骗商品涉及种类繁多，此类交易有一共同特点即是一律采取先付款后发货的方式。一旦受害人支付款项后，便再也联系不上原来亲切热情的卖家了。</a:t>
              </a:r>
              <a:endParaRPr lang="zh-CN" altLang="en-US" dirty="0">
                <a:latin typeface="思源黑体 CN Normal" panose="020B0400000000000000" pitchFamily="34" charset="-122"/>
                <a:ea typeface="思源黑体 CN Normal" panose="020B0400000000000000" pitchFamily="34" charset="-122"/>
              </a:endParaRPr>
            </a:p>
          </p:txBody>
        </p:sp>
        <p:cxnSp>
          <p:nvCxnSpPr>
            <p:cNvPr id="13" name="直接连接符 12"/>
            <p:cNvCxnSpPr/>
            <p:nvPr/>
          </p:nvCxnSpPr>
          <p:spPr>
            <a:xfrm>
              <a:off x="1803400" y="2036617"/>
              <a:ext cx="9525000"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91500" y="3830913"/>
            <a:ext cx="2438400" cy="24384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1888" y="855411"/>
            <a:ext cx="5638012" cy="5638012"/>
          </a:xfrm>
          <a:prstGeom prst="rect">
            <a:avLst/>
          </a:prstGeom>
        </p:spPr>
      </p:pic>
      <p:sp>
        <p:nvSpPr>
          <p:cNvPr id="3" name="矩形 2"/>
          <p:cNvSpPr/>
          <p:nvPr/>
        </p:nvSpPr>
        <p:spPr>
          <a:xfrm>
            <a:off x="3805381" y="2561028"/>
            <a:ext cx="6871855" cy="423257"/>
          </a:xfrm>
          <a:prstGeom prst="rect">
            <a:avLst/>
          </a:prstGeom>
        </p:spPr>
        <p:txBody>
          <a:bodyPr>
            <a:spAutoFit/>
          </a:bodyPr>
          <a:lstStyle/>
          <a:p>
            <a:pPr>
              <a:lnSpc>
                <a:spcPct val="130000"/>
              </a:lnSpc>
            </a:pPr>
            <a:r>
              <a:rPr lang="zh-CN" altLang="en-US" dirty="0">
                <a:latin typeface="思源黑体 CN Normal" panose="020B0400000000000000" pitchFamily="34" charset="-122"/>
                <a:ea typeface="思源黑体 CN Normal" panose="020B0400000000000000" pitchFamily="34" charset="-122"/>
              </a:rPr>
              <a:t> </a:t>
            </a:r>
            <a:endParaRPr lang="zh-CN" altLang="en-US" dirty="0">
              <a:latin typeface="思源黑体 CN Normal" panose="020B0400000000000000" pitchFamily="34" charset="-122"/>
              <a:ea typeface="思源黑体 CN Normal" panose="020B0400000000000000" pitchFamily="34" charset="-122"/>
            </a:endParaRPr>
          </a:p>
        </p:txBody>
      </p:sp>
      <p:sp>
        <p:nvSpPr>
          <p:cNvPr id="5" name="标题 4"/>
          <p:cNvSpPr>
            <a:spLocks noGrp="1"/>
          </p:cNvSpPr>
          <p:nvPr>
            <p:ph type="title"/>
          </p:nvPr>
        </p:nvSpPr>
        <p:spPr/>
        <p:txBody>
          <a:bodyPr/>
          <a:lstStyle/>
          <a:p>
            <a:r>
              <a:rPr lang="zh-CN" altLang="en-US" dirty="0"/>
              <a:t>常见诈骗行为</a:t>
            </a:r>
            <a:endParaRPr lang="zh-CN" altLang="en-US" dirty="0"/>
          </a:p>
        </p:txBody>
      </p:sp>
      <p:grpSp>
        <p:nvGrpSpPr>
          <p:cNvPr id="15" name="组合 14"/>
          <p:cNvGrpSpPr/>
          <p:nvPr/>
        </p:nvGrpSpPr>
        <p:grpSpPr>
          <a:xfrm>
            <a:off x="5396137" y="1817915"/>
            <a:ext cx="5750835" cy="3811036"/>
            <a:chOff x="5396137" y="1817915"/>
            <a:chExt cx="5750835" cy="3811036"/>
          </a:xfrm>
        </p:grpSpPr>
        <p:sp>
          <p:nvSpPr>
            <p:cNvPr id="6" name="矩形 5"/>
            <p:cNvSpPr/>
            <p:nvPr/>
          </p:nvSpPr>
          <p:spPr>
            <a:xfrm>
              <a:off x="5396137" y="2644648"/>
              <a:ext cx="5750835" cy="1863652"/>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我们在上网浏览网页、进行网络聊天时、手机接到的信息，经常能遇到这种情况：屏幕忽然窜出“根据</a:t>
              </a:r>
              <a:r>
                <a:rPr lang="en-US" altLang="zh-CN" dirty="0">
                  <a:latin typeface="思源黑体 CN Normal" panose="020B0400000000000000" pitchFamily="34" charset="-122"/>
                  <a:ea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rPr>
                <a:t>您已中奖，请联系</a:t>
              </a:r>
              <a:r>
                <a:rPr lang="en-US" altLang="zh-CN" dirty="0">
                  <a:latin typeface="思源黑体 CN Normal" panose="020B0400000000000000" pitchFamily="34" charset="-122"/>
                  <a:ea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rPr>
                <a:t>领取奖品”字样，若信以为真而联系领奖，对方便以手续费、保险费、税费等各种名义要求先向其指定帐户汇款，金额一般在几千左右。</a:t>
              </a:r>
              <a:endParaRPr lang="en-US" altLang="zh-CN" dirty="0">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a:off x="5396140" y="1817915"/>
              <a:ext cx="2887229" cy="637309"/>
              <a:chOff x="1114425" y="1397000"/>
              <a:chExt cx="2887229" cy="637309"/>
            </a:xfrm>
          </p:grpSpPr>
          <p:sp>
            <p:nvSpPr>
              <p:cNvPr id="8" name="矩形 7"/>
              <p:cNvSpPr/>
              <p:nvPr/>
            </p:nvSpPr>
            <p:spPr>
              <a:xfrm>
                <a:off x="1803400" y="1448882"/>
                <a:ext cx="2198254"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网络中奖诈骗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9" name="矩形: 圆角 8"/>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02</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0" name="直接连接符 9"/>
            <p:cNvCxnSpPr/>
            <p:nvPr/>
          </p:nvCxnSpPr>
          <p:spPr>
            <a:xfrm>
              <a:off x="6085115" y="2457532"/>
              <a:ext cx="5061857"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396137" y="4845595"/>
              <a:ext cx="5750835" cy="783356"/>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在受害人汇款之后，犯罪分子又会罗列层出不穷的借口要求受害人继续向其汇款，且款项金额越来越大。</a:t>
              </a:r>
              <a:endParaRPr lang="zh-CN" altLang="en-US" dirty="0">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常见诈骗行为</a:t>
            </a:r>
            <a:endParaRPr lang="zh-CN" altLang="en-US" dirty="0"/>
          </a:p>
        </p:txBody>
      </p:sp>
      <p:grpSp>
        <p:nvGrpSpPr>
          <p:cNvPr id="15" name="组合 14"/>
          <p:cNvGrpSpPr/>
          <p:nvPr/>
        </p:nvGrpSpPr>
        <p:grpSpPr>
          <a:xfrm>
            <a:off x="1114422" y="1397000"/>
            <a:ext cx="6549121" cy="3800859"/>
            <a:chOff x="1114422" y="1397000"/>
            <a:chExt cx="6549121" cy="3800859"/>
          </a:xfrm>
        </p:grpSpPr>
        <p:sp>
          <p:nvSpPr>
            <p:cNvPr id="12" name="矩形 11"/>
            <p:cNvSpPr/>
            <p:nvPr/>
          </p:nvSpPr>
          <p:spPr>
            <a:xfrm>
              <a:off x="1114422" y="2337399"/>
              <a:ext cx="6549121" cy="860103"/>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114422" y="2337399"/>
              <a:ext cx="6549121" cy="860107"/>
            </a:xfrm>
            <a:prstGeom prst="rect">
              <a:avLst/>
            </a:prstGeom>
          </p:spPr>
          <p:txBody>
            <a:bodyPr wrap="square">
              <a:spAutoFit/>
            </a:bodyPr>
            <a:lstStyle/>
            <a:p>
              <a:pPr algn="just">
                <a:lnSpc>
                  <a:spcPct val="130000"/>
                </a:lnSpc>
              </a:pPr>
              <a:r>
                <a:rPr lang="zh-CN" altLang="en-US" sz="2000" b="1" dirty="0">
                  <a:solidFill>
                    <a:schemeClr val="bg1"/>
                  </a:solidFill>
                  <a:latin typeface="思源黑体 CN Normal" panose="020B0400000000000000" pitchFamily="34" charset="-122"/>
                  <a:ea typeface="思源黑体 CN Normal" panose="020B0400000000000000" pitchFamily="34" charset="-122"/>
                </a:rPr>
                <a:t>第一种形式是：犯罪分子使用黑客程序破解用户密码，然后张冠李戴冒名顶替主人与</a:t>
              </a:r>
              <a:r>
                <a:rPr lang="en-US" altLang="zh-CN" sz="2000" b="1" dirty="0">
                  <a:solidFill>
                    <a:schemeClr val="bg1"/>
                  </a:solidFill>
                  <a:latin typeface="思源黑体 CN Normal" panose="020B0400000000000000" pitchFamily="34" charset="-122"/>
                  <a:ea typeface="思源黑体 CN Normal" panose="020B0400000000000000" pitchFamily="34" charset="-122"/>
                </a:rPr>
                <a:t>QQ</a:t>
              </a:r>
              <a:r>
                <a:rPr lang="zh-CN" altLang="en-US" sz="2000" b="1" dirty="0">
                  <a:solidFill>
                    <a:schemeClr val="bg1"/>
                  </a:solidFill>
                  <a:latin typeface="思源黑体 CN Normal" panose="020B0400000000000000" pitchFamily="34" charset="-122"/>
                  <a:ea typeface="思源黑体 CN Normal" panose="020B0400000000000000" pitchFamily="34" charset="-122"/>
                </a:rPr>
                <a:t>好友借钱。</a:t>
              </a:r>
              <a:endParaRPr lang="zh-CN" altLang="en-US" b="1" dirty="0">
                <a:solidFill>
                  <a:schemeClr val="bg1"/>
                </a:solidFill>
                <a:latin typeface="思源黑体 CN Normal" panose="020B0400000000000000" pitchFamily="34" charset="-122"/>
                <a:ea typeface="思源黑体 CN Normal" panose="020B0400000000000000" pitchFamily="34" charset="-122"/>
              </a:endParaRPr>
            </a:p>
          </p:txBody>
        </p:sp>
        <p:grpSp>
          <p:nvGrpSpPr>
            <p:cNvPr id="6" name="组合 5"/>
            <p:cNvGrpSpPr/>
            <p:nvPr/>
          </p:nvGrpSpPr>
          <p:grpSpPr>
            <a:xfrm>
              <a:off x="1114425" y="1397000"/>
              <a:ext cx="4009117" cy="637309"/>
              <a:chOff x="1114425" y="1397000"/>
              <a:chExt cx="4009117" cy="637309"/>
            </a:xfrm>
          </p:grpSpPr>
          <p:sp>
            <p:nvSpPr>
              <p:cNvPr id="7" name="矩形 6"/>
              <p:cNvSpPr/>
              <p:nvPr/>
            </p:nvSpPr>
            <p:spPr>
              <a:xfrm>
                <a:off x="1803399" y="1448882"/>
                <a:ext cx="3320143"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冒充身份的网络诈骗 </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8" name="矩形: 圆角 7"/>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03</a:t>
                </a:r>
                <a:endParaRPr lang="zh-CN" altLang="en-US" sz="2400" b="1" dirty="0">
                  <a:latin typeface="思源黑体 CN Normal" panose="020B0400000000000000" pitchFamily="34" charset="-122"/>
                  <a:ea typeface="思源黑体 CN Normal" panose="020B0400000000000000" pitchFamily="34" charset="-122"/>
                </a:endParaRPr>
              </a:p>
            </p:txBody>
          </p:sp>
        </p:grpSp>
        <p:sp>
          <p:nvSpPr>
            <p:cNvPr id="9" name="矩形 8"/>
            <p:cNvSpPr/>
            <p:nvPr/>
          </p:nvSpPr>
          <p:spPr>
            <a:xfrm>
              <a:off x="1114422" y="3334207"/>
              <a:ext cx="6549121" cy="1863652"/>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并以其忽生疾病或遭遇意外急需用钱等为由，要求受害人向其指定帐户汇款。如果对好友没有识别很容易上当；另外犯罪分子还会通过盗取图像的方式用“视频”与其聊天。或者犯罪分子虚构或冒充受害人亲属朋友生病或出车祸、嫖娼被抓缴纳罚款需要资金为由，让受害人向其提供的帐户上汇款 。</a:t>
              </a:r>
              <a:endParaRPr lang="zh-CN" altLang="en-US" dirty="0">
                <a:latin typeface="思源黑体 CN Normal" panose="020B0400000000000000" pitchFamily="34" charset="-122"/>
                <a:ea typeface="思源黑体 CN Normal" panose="020B0400000000000000" pitchFamily="34" charset="-122"/>
              </a:endParaRPr>
            </a:p>
          </p:txBody>
        </p:sp>
        <p:cxnSp>
          <p:nvCxnSpPr>
            <p:cNvPr id="10" name="直接连接符 9"/>
            <p:cNvCxnSpPr/>
            <p:nvPr/>
          </p:nvCxnSpPr>
          <p:spPr>
            <a:xfrm>
              <a:off x="1803400" y="2036617"/>
              <a:ext cx="5758543"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68460" y="1039810"/>
            <a:ext cx="5410200" cy="54102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59252" y="4739255"/>
            <a:ext cx="6096000" cy="423257"/>
          </a:xfrm>
          <a:prstGeom prst="rect">
            <a:avLst/>
          </a:prstGeom>
        </p:spPr>
        <p:txBody>
          <a:bodyPr>
            <a:spAutoFit/>
          </a:bodyPr>
          <a:lstStyle/>
          <a:p>
            <a:pPr>
              <a:lnSpc>
                <a:spcPct val="130000"/>
              </a:lnSpc>
            </a:pPr>
            <a:endParaRPr lang="en-US" altLang="zh-CN" dirty="0">
              <a:latin typeface="思源黑体 CN Normal" panose="020B0400000000000000" pitchFamily="34" charset="-122"/>
              <a:ea typeface="思源黑体 CN Normal" panose="020B0400000000000000" pitchFamily="34" charset="-122"/>
            </a:endParaRPr>
          </a:p>
        </p:txBody>
      </p:sp>
      <p:sp>
        <p:nvSpPr>
          <p:cNvPr id="4" name="标题 3"/>
          <p:cNvSpPr>
            <a:spLocks noGrp="1"/>
          </p:cNvSpPr>
          <p:nvPr>
            <p:ph type="title"/>
          </p:nvPr>
        </p:nvSpPr>
        <p:spPr/>
        <p:txBody>
          <a:bodyPr/>
          <a:lstStyle/>
          <a:p>
            <a:r>
              <a:rPr lang="zh-CN" altLang="en-US" dirty="0"/>
              <a:t>常见诈骗行为</a:t>
            </a:r>
            <a:endParaRPr lang="zh-CN" altLang="en-US" dirty="0"/>
          </a:p>
        </p:txBody>
      </p:sp>
      <p:grpSp>
        <p:nvGrpSpPr>
          <p:cNvPr id="14" name="组合 13"/>
          <p:cNvGrpSpPr/>
          <p:nvPr/>
        </p:nvGrpSpPr>
        <p:grpSpPr>
          <a:xfrm>
            <a:off x="1114422" y="1397000"/>
            <a:ext cx="6549121" cy="3989910"/>
            <a:chOff x="1114422" y="1397000"/>
            <a:chExt cx="6549121" cy="3989910"/>
          </a:xfrm>
        </p:grpSpPr>
        <p:sp>
          <p:nvSpPr>
            <p:cNvPr id="5" name="矩形 4"/>
            <p:cNvSpPr/>
            <p:nvPr/>
          </p:nvSpPr>
          <p:spPr>
            <a:xfrm>
              <a:off x="1114422" y="2337399"/>
              <a:ext cx="6549121" cy="637309"/>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2000" b="1" dirty="0">
                  <a:solidFill>
                    <a:schemeClr val="bg1"/>
                  </a:solidFill>
                  <a:latin typeface="思源黑体 CN Normal" panose="020B0400000000000000" pitchFamily="34" charset="-122"/>
                  <a:ea typeface="思源黑体 CN Normal" panose="020B0400000000000000" pitchFamily="34" charset="-122"/>
                </a:rPr>
                <a:t>第二种形式是：冒充公安检察、法院工作人员诈骗。</a:t>
              </a:r>
              <a:endParaRPr lang="zh-CN" altLang="en-US" sz="2000" b="1" dirty="0">
                <a:solidFill>
                  <a:schemeClr val="bg1"/>
                </a:solidFill>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a:off x="1114425" y="1397000"/>
              <a:ext cx="4009117" cy="637309"/>
              <a:chOff x="1114425" y="1397000"/>
              <a:chExt cx="4009117" cy="637309"/>
            </a:xfrm>
          </p:grpSpPr>
          <p:sp>
            <p:nvSpPr>
              <p:cNvPr id="8" name="矩形 7"/>
              <p:cNvSpPr/>
              <p:nvPr/>
            </p:nvSpPr>
            <p:spPr>
              <a:xfrm>
                <a:off x="1803399" y="1448882"/>
                <a:ext cx="3320143"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冒充身份的网络诈骗 </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9" name="矩形: 圆角 8"/>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03</a:t>
                </a:r>
                <a:endParaRPr lang="zh-CN" altLang="en-US" sz="2400" b="1" dirty="0">
                  <a:latin typeface="思源黑体 CN Normal" panose="020B0400000000000000" pitchFamily="34" charset="-122"/>
                  <a:ea typeface="思源黑体 CN Normal" panose="020B0400000000000000" pitchFamily="34" charset="-122"/>
                </a:endParaRPr>
              </a:p>
            </p:txBody>
          </p:sp>
        </p:grpSp>
        <p:sp>
          <p:nvSpPr>
            <p:cNvPr id="10" name="矩形 9"/>
            <p:cNvSpPr/>
            <p:nvPr/>
          </p:nvSpPr>
          <p:spPr>
            <a:xfrm>
              <a:off x="1114422" y="3163160"/>
              <a:ext cx="6549121" cy="2223750"/>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犯罪分子冒充公检法人员， 以打电话的方式通知受害人称其邮寄的包裹内有违禁物品或是银行卡涉嫌“洗黑钱”、恶意透支等，需要受害人用银行卡等证明清白或是缴纳保证金，否则将逮捕受害人，以此进行恐吓，对于不懂公检法办案程序的人来说接到类似电话很容易上当受骗。民警提示公检法办案不可能通过电话形式，肯定会和当事人见面。 </a:t>
              </a:r>
              <a:endParaRPr lang="zh-CN" altLang="en-US" dirty="0">
                <a:latin typeface="思源黑体 CN Normal" panose="020B0400000000000000" pitchFamily="34" charset="-122"/>
                <a:ea typeface="思源黑体 CN Normal" panose="020B0400000000000000" pitchFamily="34" charset="-122"/>
              </a:endParaRPr>
            </a:p>
          </p:txBody>
        </p:sp>
        <p:cxnSp>
          <p:nvCxnSpPr>
            <p:cNvPr id="11" name="直接连接符 10"/>
            <p:cNvCxnSpPr/>
            <p:nvPr/>
          </p:nvCxnSpPr>
          <p:spPr>
            <a:xfrm>
              <a:off x="1803400" y="2036617"/>
              <a:ext cx="5758543"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63543" y="1169818"/>
            <a:ext cx="4217092" cy="4217092"/>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59252" y="4739255"/>
            <a:ext cx="6096000" cy="423257"/>
          </a:xfrm>
          <a:prstGeom prst="rect">
            <a:avLst/>
          </a:prstGeom>
        </p:spPr>
        <p:txBody>
          <a:bodyPr>
            <a:spAutoFit/>
          </a:bodyPr>
          <a:lstStyle/>
          <a:p>
            <a:pPr>
              <a:lnSpc>
                <a:spcPct val="130000"/>
              </a:lnSpc>
            </a:pPr>
            <a:endParaRPr lang="en-US" altLang="zh-CN" dirty="0">
              <a:latin typeface="思源黑体 CN Normal" panose="020B0400000000000000" pitchFamily="34" charset="-122"/>
              <a:ea typeface="思源黑体 CN Normal" panose="020B0400000000000000" pitchFamily="34" charset="-122"/>
            </a:endParaRPr>
          </a:p>
        </p:txBody>
      </p:sp>
      <p:sp>
        <p:nvSpPr>
          <p:cNvPr id="4" name="标题 3"/>
          <p:cNvSpPr>
            <a:spLocks noGrp="1"/>
          </p:cNvSpPr>
          <p:nvPr>
            <p:ph type="title"/>
          </p:nvPr>
        </p:nvSpPr>
        <p:spPr/>
        <p:txBody>
          <a:bodyPr/>
          <a:lstStyle/>
          <a:p>
            <a:r>
              <a:rPr lang="zh-CN" altLang="en-US" dirty="0"/>
              <a:t>常见诈骗行为</a:t>
            </a:r>
            <a:endParaRPr lang="zh-CN" altLang="en-US" dirty="0"/>
          </a:p>
        </p:txBody>
      </p:sp>
      <p:grpSp>
        <p:nvGrpSpPr>
          <p:cNvPr id="12" name="组合 11"/>
          <p:cNvGrpSpPr/>
          <p:nvPr/>
        </p:nvGrpSpPr>
        <p:grpSpPr>
          <a:xfrm>
            <a:off x="1114422" y="1397000"/>
            <a:ext cx="6549121" cy="3065302"/>
            <a:chOff x="1114422" y="1397000"/>
            <a:chExt cx="6549121" cy="3065302"/>
          </a:xfrm>
        </p:grpSpPr>
        <p:sp>
          <p:nvSpPr>
            <p:cNvPr id="5" name="矩形 4"/>
            <p:cNvSpPr/>
            <p:nvPr/>
          </p:nvSpPr>
          <p:spPr>
            <a:xfrm>
              <a:off x="1114422" y="2337399"/>
              <a:ext cx="6549121" cy="823452"/>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2000" b="1" dirty="0">
                  <a:solidFill>
                    <a:schemeClr val="bg1"/>
                  </a:solidFill>
                  <a:latin typeface="思源黑体 CN Normal" panose="020B0400000000000000" pitchFamily="34" charset="-122"/>
                  <a:ea typeface="思源黑体 CN Normal" panose="020B0400000000000000" pitchFamily="34" charset="-122"/>
                </a:rPr>
                <a:t>第三种形式是：冒充学校老师、领导打电话，以借钱或是索要红包为由要受害人汇款。</a:t>
              </a:r>
              <a:endParaRPr lang="zh-CN" altLang="en-US" sz="2000" b="1" dirty="0">
                <a:solidFill>
                  <a:schemeClr val="bg1"/>
                </a:solidFill>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a:off x="1114425" y="1397000"/>
              <a:ext cx="4009117" cy="637309"/>
              <a:chOff x="1114425" y="1397000"/>
              <a:chExt cx="4009117" cy="637309"/>
            </a:xfrm>
          </p:grpSpPr>
          <p:sp>
            <p:nvSpPr>
              <p:cNvPr id="8" name="矩形 7"/>
              <p:cNvSpPr/>
              <p:nvPr/>
            </p:nvSpPr>
            <p:spPr>
              <a:xfrm>
                <a:off x="1803399" y="1448882"/>
                <a:ext cx="3320143"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冒充身份的网络诈骗 </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9" name="矩形: 圆角 8"/>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03</a:t>
                </a:r>
                <a:endParaRPr lang="zh-CN" altLang="en-US" sz="2400" b="1" dirty="0">
                  <a:latin typeface="思源黑体 CN Normal" panose="020B0400000000000000" pitchFamily="34" charset="-122"/>
                  <a:ea typeface="思源黑体 CN Normal" panose="020B0400000000000000" pitchFamily="34" charset="-122"/>
                </a:endParaRPr>
              </a:p>
            </p:txBody>
          </p:sp>
        </p:grpSp>
        <p:sp>
          <p:nvSpPr>
            <p:cNvPr id="10" name="矩形 9"/>
            <p:cNvSpPr/>
            <p:nvPr/>
          </p:nvSpPr>
          <p:spPr>
            <a:xfrm>
              <a:off x="1114422" y="3318847"/>
              <a:ext cx="6549121" cy="1143455"/>
            </a:xfrm>
            <a:prstGeom prst="rect">
              <a:avLst/>
            </a:prstGeom>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接到此类电话的学生往往想着要在老师、领导心目中留下好印象，根本就不去想事情的真伪就汇款，往往被骗金额巨大。民警提示，学校任何老师、领导都不会向学生开口借钱、要钱。</a:t>
              </a:r>
              <a:endParaRPr lang="zh-CN" altLang="en-US" dirty="0">
                <a:latin typeface="思源黑体 CN Normal" panose="020B0400000000000000" pitchFamily="34" charset="-122"/>
                <a:ea typeface="思源黑体 CN Normal" panose="020B0400000000000000" pitchFamily="34" charset="-122"/>
              </a:endParaRPr>
            </a:p>
          </p:txBody>
        </p:sp>
        <p:cxnSp>
          <p:nvCxnSpPr>
            <p:cNvPr id="11" name="直接连接符 10"/>
            <p:cNvCxnSpPr/>
            <p:nvPr/>
          </p:nvCxnSpPr>
          <p:spPr>
            <a:xfrm>
              <a:off x="1803400" y="2036617"/>
              <a:ext cx="5758543"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72225" y="0"/>
            <a:ext cx="6858000" cy="6858000"/>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5381" y="2561028"/>
            <a:ext cx="6871855" cy="423257"/>
          </a:xfrm>
          <a:prstGeom prst="rect">
            <a:avLst/>
          </a:prstGeom>
        </p:spPr>
        <p:txBody>
          <a:bodyPr>
            <a:spAutoFit/>
          </a:bodyPr>
          <a:lstStyle/>
          <a:p>
            <a:pPr>
              <a:lnSpc>
                <a:spcPct val="130000"/>
              </a:lnSpc>
            </a:pPr>
            <a:r>
              <a:rPr lang="zh-CN" altLang="en-US" dirty="0">
                <a:latin typeface="思源黑体 CN Normal" panose="020B0400000000000000" pitchFamily="34" charset="-122"/>
                <a:ea typeface="思源黑体 CN Normal" panose="020B0400000000000000" pitchFamily="34" charset="-122"/>
              </a:rPr>
              <a:t> </a:t>
            </a:r>
            <a:endParaRPr lang="zh-CN" altLang="en-US" dirty="0">
              <a:latin typeface="思源黑体 CN Normal" panose="020B0400000000000000" pitchFamily="34" charset="-122"/>
              <a:ea typeface="思源黑体 CN Normal" panose="020B0400000000000000" pitchFamily="34" charset="-122"/>
            </a:endParaRPr>
          </a:p>
        </p:txBody>
      </p:sp>
      <p:sp>
        <p:nvSpPr>
          <p:cNvPr id="5" name="标题 4"/>
          <p:cNvSpPr>
            <a:spLocks noGrp="1"/>
          </p:cNvSpPr>
          <p:nvPr>
            <p:ph type="title"/>
          </p:nvPr>
        </p:nvSpPr>
        <p:spPr/>
        <p:txBody>
          <a:bodyPr/>
          <a:lstStyle/>
          <a:p>
            <a:r>
              <a:rPr lang="zh-CN" altLang="en-US" dirty="0"/>
              <a:t>常见诈骗行为</a:t>
            </a:r>
            <a:endParaRPr lang="zh-CN" altLang="en-US" dirty="0"/>
          </a:p>
        </p:txBody>
      </p:sp>
      <p:grpSp>
        <p:nvGrpSpPr>
          <p:cNvPr id="30" name="组合 29"/>
          <p:cNvGrpSpPr/>
          <p:nvPr/>
        </p:nvGrpSpPr>
        <p:grpSpPr>
          <a:xfrm>
            <a:off x="1114428" y="1571172"/>
            <a:ext cx="10067137" cy="639617"/>
            <a:chOff x="1114428" y="1571172"/>
            <a:chExt cx="10067137" cy="639617"/>
          </a:xfrm>
        </p:grpSpPr>
        <p:grpSp>
          <p:nvGrpSpPr>
            <p:cNvPr id="7" name="组合 6"/>
            <p:cNvGrpSpPr/>
            <p:nvPr/>
          </p:nvGrpSpPr>
          <p:grpSpPr>
            <a:xfrm>
              <a:off x="1114428" y="1571172"/>
              <a:ext cx="8058603" cy="637309"/>
              <a:chOff x="1114425" y="1397000"/>
              <a:chExt cx="8058603" cy="637309"/>
            </a:xfrm>
          </p:grpSpPr>
          <p:sp>
            <p:nvSpPr>
              <p:cNvPr id="8" name="矩形 7"/>
              <p:cNvSpPr/>
              <p:nvPr/>
            </p:nvSpPr>
            <p:spPr>
              <a:xfrm>
                <a:off x="1803400" y="1448882"/>
                <a:ext cx="7369628" cy="533544"/>
              </a:xfrm>
              <a:prstGeom prst="rect">
                <a:avLst/>
              </a:prstGeom>
            </p:spPr>
            <p:txBody>
              <a:bodyPr wrap="square">
                <a:spAutoFit/>
              </a:bodyPr>
              <a:lstStyle/>
              <a:p>
                <a:pPr>
                  <a:lnSpc>
                    <a:spcPct val="130000"/>
                  </a:lnSpc>
                </a:pPr>
                <a:r>
                  <a:rPr lang="zh-CN" altLang="en-US" sz="2400" b="1" dirty="0">
                    <a:latin typeface="思源黑体 CN Normal" panose="020B0400000000000000" pitchFamily="34" charset="-122"/>
                    <a:ea typeface="思源黑体 CN Normal" panose="020B0400000000000000" pitchFamily="34" charset="-122"/>
                  </a:rPr>
                  <a:t>网络游戏装备及游戏币交易、</a:t>
                </a:r>
                <a:r>
                  <a:rPr lang="en-US" altLang="zh-CN" sz="2400" b="1" dirty="0">
                    <a:latin typeface="思源黑体 CN Normal" panose="020B0400000000000000" pitchFamily="34" charset="-122"/>
                    <a:ea typeface="思源黑体 CN Normal" panose="020B0400000000000000" pitchFamily="34" charset="-122"/>
                  </a:rPr>
                  <a:t>Q</a:t>
                </a:r>
                <a:r>
                  <a:rPr lang="zh-CN" altLang="en-US" sz="2400" b="1" dirty="0">
                    <a:latin typeface="思源黑体 CN Normal" panose="020B0400000000000000" pitchFamily="34" charset="-122"/>
                    <a:ea typeface="思源黑体 CN Normal" panose="020B0400000000000000" pitchFamily="34" charset="-122"/>
                  </a:rPr>
                  <a:t>币交易进行诈骗</a:t>
                </a:r>
                <a:endParaRPr lang="zh-CN" altLang="en-US" sz="2400" b="1" dirty="0">
                  <a:latin typeface="思源黑体 CN Normal" panose="020B0400000000000000" pitchFamily="34" charset="-122"/>
                  <a:ea typeface="思源黑体 CN Normal" panose="020B0400000000000000" pitchFamily="34" charset="-122"/>
                </a:endParaRPr>
              </a:p>
            </p:txBody>
          </p:sp>
          <p:sp>
            <p:nvSpPr>
              <p:cNvPr id="9" name="矩形: 圆角 8"/>
              <p:cNvSpPr/>
              <p:nvPr/>
            </p:nvSpPr>
            <p:spPr>
              <a:xfrm>
                <a:off x="1114425" y="1397000"/>
                <a:ext cx="688975" cy="637309"/>
              </a:xfrm>
              <a:prstGeom prst="round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思源黑体 CN Normal" panose="020B0400000000000000" pitchFamily="34" charset="-122"/>
                    <a:ea typeface="思源黑体 CN Normal" panose="020B0400000000000000" pitchFamily="34" charset="-122"/>
                  </a:rPr>
                  <a:t>04</a:t>
                </a:r>
                <a:endParaRPr lang="zh-CN" altLang="en-US" sz="2400" b="1" dirty="0">
                  <a:latin typeface="思源黑体 CN Normal" panose="020B0400000000000000" pitchFamily="34" charset="-122"/>
                  <a:ea typeface="思源黑体 CN Normal" panose="020B0400000000000000" pitchFamily="34" charset="-122"/>
                </a:endParaRPr>
              </a:p>
            </p:txBody>
          </p:sp>
        </p:grpSp>
        <p:cxnSp>
          <p:nvCxnSpPr>
            <p:cNvPr id="10" name="直接连接符 9"/>
            <p:cNvCxnSpPr/>
            <p:nvPr/>
          </p:nvCxnSpPr>
          <p:spPr>
            <a:xfrm>
              <a:off x="1803403" y="2210789"/>
              <a:ext cx="9378162" cy="0"/>
            </a:xfrm>
            <a:prstGeom prst="line">
              <a:avLst/>
            </a:prstGeom>
            <a:ln w="19050">
              <a:solidFill>
                <a:srgbClr val="0147E7"/>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114424" y="2423886"/>
            <a:ext cx="4917458" cy="1703853"/>
            <a:chOff x="1114424" y="2423886"/>
            <a:chExt cx="4917458" cy="1703853"/>
          </a:xfrm>
        </p:grpSpPr>
        <p:sp>
          <p:nvSpPr>
            <p:cNvPr id="19" name="文本框 18"/>
            <p:cNvSpPr txBox="1"/>
            <p:nvPr/>
          </p:nvSpPr>
          <p:spPr>
            <a:xfrm>
              <a:off x="1114425" y="2984284"/>
              <a:ext cx="4917457" cy="1143455"/>
            </a:xfrm>
            <a:prstGeom prst="rect">
              <a:avLst/>
            </a:prstGeom>
            <a:noFill/>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犯罪分子常利用某款网络游戏，进行游戏币买卖，在骗取玩家信任后，让玩家通过线下银行汇款的方式，得到钱款后食言，不予交易。</a:t>
              </a:r>
              <a:endParaRPr lang="zh-CN" altLang="en-US" dirty="0">
                <a:latin typeface="思源黑体 CN Normal" panose="020B0400000000000000" pitchFamily="34" charset="-122"/>
                <a:ea typeface="思源黑体 CN Normal" panose="020B0400000000000000" pitchFamily="34" charset="-122"/>
              </a:endParaRPr>
            </a:p>
          </p:txBody>
        </p:sp>
        <p:sp>
          <p:nvSpPr>
            <p:cNvPr id="20" name="矩形 19"/>
            <p:cNvSpPr/>
            <p:nvPr/>
          </p:nvSpPr>
          <p:spPr>
            <a:xfrm>
              <a:off x="1114424" y="2423886"/>
              <a:ext cx="4917457" cy="560398"/>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dirty="0">
                  <a:latin typeface="思源黑体 CN Normal" panose="020B0400000000000000" pitchFamily="34" charset="-122"/>
                  <a:ea typeface="思源黑体 CN Normal" panose="020B0400000000000000" pitchFamily="34" charset="-122"/>
                </a:rPr>
                <a:t>一是低价销售游戏装备：</a:t>
              </a:r>
              <a:endParaRPr lang="en-US" altLang="zh-CN" sz="2000" b="1" dirty="0">
                <a:latin typeface="思源黑体 CN Normal" panose="020B0400000000000000" pitchFamily="34" charset="-122"/>
                <a:ea typeface="思源黑体 CN Normal" panose="020B0400000000000000" pitchFamily="34" charset="-122"/>
              </a:endParaRPr>
            </a:p>
          </p:txBody>
        </p:sp>
      </p:grpSp>
      <p:grpSp>
        <p:nvGrpSpPr>
          <p:cNvPr id="32" name="组合 31"/>
          <p:cNvGrpSpPr/>
          <p:nvPr/>
        </p:nvGrpSpPr>
        <p:grpSpPr>
          <a:xfrm>
            <a:off x="6264108" y="2423886"/>
            <a:ext cx="4917457" cy="1343754"/>
            <a:chOff x="6264108" y="2423886"/>
            <a:chExt cx="4917457" cy="1343754"/>
          </a:xfrm>
        </p:grpSpPr>
        <p:sp>
          <p:nvSpPr>
            <p:cNvPr id="21" name="文本框 20"/>
            <p:cNvSpPr txBox="1"/>
            <p:nvPr/>
          </p:nvSpPr>
          <p:spPr>
            <a:xfrm>
              <a:off x="6264108" y="2984284"/>
              <a:ext cx="4917457" cy="783356"/>
            </a:xfrm>
            <a:prstGeom prst="rect">
              <a:avLst/>
            </a:prstGeom>
            <a:noFill/>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待得到玩家提供的汇款及游戏账号后，代练一两天后连同账号一起侵吞。</a:t>
              </a:r>
              <a:endParaRPr lang="zh-CN" altLang="en-US" dirty="0">
                <a:latin typeface="思源黑体 CN Normal" panose="020B0400000000000000" pitchFamily="34" charset="-122"/>
                <a:ea typeface="思源黑体 CN Normal" panose="020B0400000000000000" pitchFamily="34" charset="-122"/>
              </a:endParaRPr>
            </a:p>
          </p:txBody>
        </p:sp>
        <p:sp>
          <p:nvSpPr>
            <p:cNvPr id="22" name="矩形 21"/>
            <p:cNvSpPr/>
            <p:nvPr/>
          </p:nvSpPr>
          <p:spPr>
            <a:xfrm>
              <a:off x="6264108" y="2423886"/>
              <a:ext cx="4917457" cy="560398"/>
            </a:xfrm>
            <a:prstGeom prst="rect">
              <a:avLst/>
            </a:prstGeom>
            <a:solidFill>
              <a:srgbClr val="014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dirty="0">
                  <a:latin typeface="思源黑体 CN Normal" panose="020B0400000000000000" pitchFamily="34" charset="-122"/>
                  <a:ea typeface="思源黑体 CN Normal" panose="020B0400000000000000" pitchFamily="34" charset="-122"/>
                </a:rPr>
                <a:t>二是在游戏论坛上发表提供代练：</a:t>
              </a:r>
              <a:endParaRPr lang="zh-CN" altLang="en-US" sz="2000" b="1" dirty="0">
                <a:latin typeface="思源黑体 CN Normal" panose="020B0400000000000000" pitchFamily="34" charset="-122"/>
                <a:ea typeface="思源黑体 CN Normal" panose="020B0400000000000000" pitchFamily="34" charset="-122"/>
              </a:endParaRPr>
            </a:p>
          </p:txBody>
        </p:sp>
      </p:grpSp>
      <p:grpSp>
        <p:nvGrpSpPr>
          <p:cNvPr id="33" name="组合 32"/>
          <p:cNvGrpSpPr/>
          <p:nvPr/>
        </p:nvGrpSpPr>
        <p:grpSpPr>
          <a:xfrm>
            <a:off x="1114424" y="4379920"/>
            <a:ext cx="10067141" cy="1690264"/>
            <a:chOff x="1114424" y="4379920"/>
            <a:chExt cx="10067141" cy="1690264"/>
          </a:xfrm>
        </p:grpSpPr>
        <p:sp>
          <p:nvSpPr>
            <p:cNvPr id="27" name="文本框 26"/>
            <p:cNvSpPr txBox="1"/>
            <p:nvPr/>
          </p:nvSpPr>
          <p:spPr>
            <a:xfrm>
              <a:off x="1114425" y="5286828"/>
              <a:ext cx="10067140" cy="783356"/>
            </a:xfrm>
            <a:prstGeom prst="rect">
              <a:avLst/>
            </a:prstGeom>
            <a:noFill/>
          </p:spPr>
          <p:txBody>
            <a:bodyPr wrap="square">
              <a:spAutoFit/>
            </a:bodyPr>
            <a:lstStyle/>
            <a:p>
              <a:pPr algn="just">
                <a:lnSpc>
                  <a:spcPct val="130000"/>
                </a:lnSpc>
              </a:pPr>
              <a:r>
                <a:rPr lang="zh-CN" altLang="en-US" dirty="0">
                  <a:latin typeface="思源黑体 CN Normal" panose="020B0400000000000000" pitchFamily="34" charset="-122"/>
                  <a:ea typeface="思源黑体 CN Normal" panose="020B0400000000000000" pitchFamily="34" charset="-122"/>
                </a:rPr>
                <a:t>民警提示不要沉迷于网络游戏，购买装备、</a:t>
              </a:r>
              <a:r>
                <a:rPr lang="en-US" altLang="zh-CN" dirty="0">
                  <a:latin typeface="思源黑体 CN Normal" panose="020B0400000000000000" pitchFamily="34" charset="-122"/>
                  <a:ea typeface="思源黑体 CN Normal" panose="020B0400000000000000" pitchFamily="34" charset="-122"/>
                </a:rPr>
                <a:t>Q</a:t>
              </a:r>
              <a:r>
                <a:rPr lang="zh-CN" altLang="en-US" dirty="0">
                  <a:latin typeface="思源黑体 CN Normal" panose="020B0400000000000000" pitchFamily="34" charset="-122"/>
                  <a:ea typeface="思源黑体 CN Normal" panose="020B0400000000000000" pitchFamily="34" charset="-122"/>
                </a:rPr>
                <a:t>币、游戏币被骗后很难破案，因为往往利用这种方式诈骗的嫌疑人利用的是境外网站，只有自己平时多抵制网络诱惑。</a:t>
              </a:r>
              <a:endParaRPr lang="zh-CN" altLang="en-US" dirty="0">
                <a:latin typeface="思源黑体 CN Normal" panose="020B0400000000000000" pitchFamily="34" charset="-122"/>
                <a:ea typeface="思源黑体 CN Normal" panose="020B0400000000000000" pitchFamily="34" charset="-122"/>
              </a:endParaRPr>
            </a:p>
          </p:txBody>
        </p:sp>
        <p:sp>
          <p:nvSpPr>
            <p:cNvPr id="28" name="矩形 27"/>
            <p:cNvSpPr/>
            <p:nvPr/>
          </p:nvSpPr>
          <p:spPr>
            <a:xfrm>
              <a:off x="1114424" y="4379920"/>
              <a:ext cx="10067141" cy="906908"/>
            </a:xfrm>
            <a:prstGeom prst="rect">
              <a:avLst/>
            </a:prstGeom>
            <a:solidFill>
              <a:srgbClr val="FD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dirty="0">
                  <a:latin typeface="思源黑体 CN Normal" panose="020B0400000000000000" pitchFamily="34" charset="-122"/>
                  <a:ea typeface="思源黑体 CN Normal" panose="020B0400000000000000" pitchFamily="34" charset="-122"/>
                </a:rPr>
                <a:t>三是在交易账号时，虽提供了比较详细的资料，待玩家交易结束玩了几天后，账号就被盗了过去，造成经济损失。</a:t>
              </a:r>
              <a:endParaRPr lang="zh-CN" altLang="en-US" sz="2000" b="1" dirty="0">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97a9fac4-876b-46bf-b141-f821057e650b"/>
  <p:tag name="COMMONDATA" val="eyJoZGlkIjoiMzZjYTE2NmQ0ZTk2MzkzMjhmNTAwYTBmODZmNTI3YT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4149</Words>
  <Application>WPS 演示</Application>
  <PresentationFormat>宽屏</PresentationFormat>
  <Paragraphs>270</Paragraphs>
  <Slides>22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思源黑体 CN Normal</vt:lpstr>
      <vt:lpstr>黑体</vt:lpstr>
      <vt:lpstr>思源黑体 Heavy</vt:lpstr>
      <vt:lpstr>三极春联字体简</vt:lpstr>
      <vt:lpstr>Calibri</vt:lpstr>
      <vt:lpstr>Century Gothic</vt:lpstr>
      <vt:lpstr>微软雅黑</vt:lpstr>
      <vt:lpstr>Arial Unicode MS</vt:lpstr>
      <vt:lpstr>Office 主题​​</vt:lpstr>
      <vt:lpstr>PowerPoint 演示文稿</vt:lpstr>
      <vt:lpstr>PowerPoint 演示文稿</vt:lpstr>
      <vt:lpstr>PowerPoint 演示文稿</vt:lpstr>
      <vt:lpstr>常见诈骗行为</vt:lpstr>
      <vt:lpstr>常见诈骗行为</vt:lpstr>
      <vt:lpstr>常见诈骗行为</vt:lpstr>
      <vt:lpstr>常见诈骗行为</vt:lpstr>
      <vt:lpstr>常见诈骗行为</vt:lpstr>
      <vt:lpstr>常见诈骗行为</vt:lpstr>
      <vt:lpstr>常见诈骗行为</vt:lpstr>
      <vt:lpstr>常见诈骗行为</vt:lpstr>
      <vt:lpstr>常见诈骗行为</vt:lpstr>
      <vt:lpstr>常见诈骗行为</vt:lpstr>
      <vt:lpstr>常见诈骗行为</vt:lpstr>
      <vt:lpstr>常见诈骗行为</vt:lpstr>
      <vt:lpstr>常见诈骗行为</vt:lpstr>
      <vt:lpstr>PowerPoint 演示文稿</vt:lpstr>
      <vt:lpstr>电信诈骗的防范、处理措施</vt:lpstr>
      <vt:lpstr>电信诈骗的防范、处理措施</vt:lpstr>
      <vt:lpstr>电信诈骗的防范、处理措施</vt:lpstr>
      <vt:lpstr>电信诈骗的防范、处理措施</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防诈骗安全教育</dc:title>
  <dc:creator>Windows User</dc:creator>
  <cp:lastModifiedBy>豆(๑¯ω¯๑)豆</cp:lastModifiedBy>
  <cp:revision>22</cp:revision>
  <dcterms:created xsi:type="dcterms:W3CDTF">2022-03-15T08:05:00Z</dcterms:created>
  <dcterms:modified xsi:type="dcterms:W3CDTF">2023-08-28T01:30:39Z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15B082F9973E442988D33A1AC337C440_13</vt:lpwstr>
  </property>
  <property fmtid="{D5CDD505-2E9C-101B-9397-08002B2CF9AE}" pid="3" name="KSOProductBuildVer">
    <vt:lpwstr>2052-11.1.0.14309</vt:lpwstr>
  </property>
</Properties>
</file>